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7" r:id="rId1"/>
  </p:sldMasterIdLst>
  <p:notesMasterIdLst>
    <p:notesMasterId r:id="rId18"/>
  </p:notesMasterIdLst>
  <p:handoutMasterIdLst>
    <p:handoutMasterId r:id="rId19"/>
  </p:handoutMasterIdLst>
  <p:sldIdLst>
    <p:sldId id="317" r:id="rId2"/>
    <p:sldId id="323" r:id="rId3"/>
    <p:sldId id="324" r:id="rId4"/>
    <p:sldId id="325" r:id="rId5"/>
    <p:sldId id="318" r:id="rId6"/>
    <p:sldId id="319" r:id="rId7"/>
    <p:sldId id="320" r:id="rId8"/>
    <p:sldId id="321" r:id="rId9"/>
    <p:sldId id="322" r:id="rId10"/>
    <p:sldId id="312" r:id="rId11"/>
    <p:sldId id="314" r:id="rId12"/>
    <p:sldId id="315" r:id="rId13"/>
    <p:sldId id="313" r:id="rId14"/>
    <p:sldId id="316" r:id="rId15"/>
    <p:sldId id="311" r:id="rId16"/>
    <p:sldId id="326" r:id="rId17"/>
  </p:sldIdLst>
  <p:sldSz cx="9144000" cy="6858000" type="screen4x3"/>
  <p:notesSz cx="7023100" cy="93091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1400" b="1" kern="1200">
        <a:solidFill>
          <a:schemeClr val="bg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sz="1400" b="1" kern="1200">
        <a:solidFill>
          <a:schemeClr val="bg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sz="1400" b="1" kern="1200">
        <a:solidFill>
          <a:schemeClr val="bg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sz="1400" b="1" kern="1200">
        <a:solidFill>
          <a:schemeClr val="bg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sz="1400" b="1" kern="1200">
        <a:solidFill>
          <a:schemeClr val="bg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sz="1400" b="1" kern="1200">
        <a:solidFill>
          <a:schemeClr val="bg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sz="1400" b="1" kern="1200">
        <a:solidFill>
          <a:schemeClr val="bg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sz="1400" b="1" kern="1200">
        <a:solidFill>
          <a:schemeClr val="bg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sz="1400" b="1" kern="1200">
        <a:solidFill>
          <a:schemeClr val="bg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207">
          <p15:clr>
            <a:srgbClr val="A4A3A4"/>
          </p15:clr>
        </p15:guide>
        <p15:guide id="2" orient="horz" pos="3007">
          <p15:clr>
            <a:srgbClr val="A4A3A4"/>
          </p15:clr>
        </p15:guide>
        <p15:guide id="3" orient="horz" pos="437">
          <p15:clr>
            <a:srgbClr val="A4A3A4"/>
          </p15:clr>
        </p15:guide>
        <p15:guide id="4" pos="36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32">
          <p15:clr>
            <a:srgbClr val="A4A3A4"/>
          </p15:clr>
        </p15:guide>
        <p15:guide id="2" pos="2212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00000"/>
    <a:srgbClr val="984807"/>
    <a:srgbClr val="558ED5"/>
    <a:srgbClr val="376092"/>
    <a:srgbClr val="DDD8C2"/>
    <a:srgbClr val="006699"/>
    <a:srgbClr val="FFCC66"/>
    <a:srgbClr val="0000FF"/>
    <a:srgbClr val="FFFFFF"/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892" autoAdjust="0"/>
    <p:restoredTop sz="59661" autoAdjust="0"/>
  </p:normalViewPr>
  <p:slideViewPr>
    <p:cSldViewPr snapToGrid="0">
      <p:cViewPr varScale="1">
        <p:scale>
          <a:sx n="145" d="100"/>
          <a:sy n="145" d="100"/>
        </p:scale>
        <p:origin x="498" y="126"/>
      </p:cViewPr>
      <p:guideLst>
        <p:guide orient="horz" pos="1207"/>
        <p:guide orient="horz" pos="3007"/>
        <p:guide orient="horz" pos="437"/>
        <p:guide pos="369"/>
      </p:guideLst>
    </p:cSldViewPr>
  </p:slideViewPr>
  <p:outlineViewPr>
    <p:cViewPr>
      <p:scale>
        <a:sx n="30" d="100"/>
        <a:sy n="30" d="100"/>
      </p:scale>
      <p:origin x="0" y="0"/>
    </p:cViewPr>
  </p:outlineViewPr>
  <p:notesTextViewPr>
    <p:cViewPr>
      <p:scale>
        <a:sx n="105" d="100"/>
        <a:sy n="10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6" d="100"/>
          <a:sy n="86" d="100"/>
        </p:scale>
        <p:origin x="-1884" y="-84"/>
      </p:cViewPr>
      <p:guideLst>
        <p:guide orient="horz" pos="2932"/>
        <p:guide pos="2212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3041964" cy="4662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3299" tIns="46650" rIns="93299" bIns="46650" numCol="1" anchor="t" anchorCtr="0" compatLnSpc="1">
            <a:prstTxWarp prst="textNoShape">
              <a:avLst/>
            </a:prstTxWarp>
          </a:bodyPr>
          <a:lstStyle>
            <a:lvl1pPr algn="l" defTabSz="931436">
              <a:defRPr sz="1200" b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4272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79545" y="0"/>
            <a:ext cx="3041964" cy="4662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3299" tIns="46650" rIns="93299" bIns="46650" numCol="1" anchor="t" anchorCtr="0" compatLnSpc="1">
            <a:prstTxWarp prst="textNoShape">
              <a:avLst/>
            </a:prstTxWarp>
          </a:bodyPr>
          <a:lstStyle>
            <a:lvl1pPr algn="r" defTabSz="931436">
              <a:defRPr sz="1200" b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4272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79545" y="8841242"/>
            <a:ext cx="3041964" cy="4662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3299" tIns="46650" rIns="93299" bIns="46650" numCol="1" anchor="b" anchorCtr="0" compatLnSpc="1">
            <a:prstTxWarp prst="textNoShape">
              <a:avLst/>
            </a:prstTxWarp>
          </a:bodyPr>
          <a:lstStyle>
            <a:lvl1pPr algn="r" defTabSz="931436">
              <a:defRPr sz="1200" b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AE6F58C4-C183-4741-A02B-5B185428A65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22533" name="Picture 6" descr="RAT_18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427" y="8938980"/>
            <a:ext cx="1260720" cy="2082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3200441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7023100" cy="4662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3299" tIns="46650" rIns="93299" bIns="46650" numCol="1" anchor="t" anchorCtr="0" compatLnSpc="1">
            <a:prstTxWarp prst="textNoShape">
              <a:avLst/>
            </a:prstTxWarp>
          </a:bodyPr>
          <a:lstStyle>
            <a:lvl1pPr algn="ctr" defTabSz="931436">
              <a:defRPr b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US"/>
              <a:t>Speaker Notes</a:t>
            </a:r>
          </a:p>
        </p:txBody>
      </p:sp>
      <p:sp>
        <p:nvSpPr>
          <p:cNvPr id="20483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84275" y="696913"/>
            <a:ext cx="4652963" cy="349091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1054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382036" y="4422223"/>
            <a:ext cx="6341802" cy="41898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3299" tIns="46650" rIns="93299" bIns="4665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1054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04730" y="8841242"/>
            <a:ext cx="3041963" cy="4662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3299" tIns="46650" rIns="93299" bIns="46650" numCol="1" anchor="b" anchorCtr="0" compatLnSpc="1">
            <a:prstTxWarp prst="textNoShape">
              <a:avLst/>
            </a:prstTxWarp>
          </a:bodyPr>
          <a:lstStyle>
            <a:lvl1pPr algn="r" defTabSz="931436">
              <a:defRPr sz="1200" b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5A5E0618-75CF-461C-930F-45DD3F5D4F2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06161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algn="l" rtl="0" eaLnBrk="0" fontAlgn="base" hangingPunct="0">
      <a:spcBef>
        <a:spcPct val="30000"/>
      </a:spcBef>
      <a:spcAft>
        <a:spcPct val="3000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eaLnBrk="0" fontAlgn="base" hangingPunct="0">
      <a:spcBef>
        <a:spcPct val="30000"/>
      </a:spcBef>
      <a:spcAft>
        <a:spcPct val="3000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eaLnBrk="0" fontAlgn="base" hangingPunct="0">
      <a:spcBef>
        <a:spcPct val="30000"/>
      </a:spcBef>
      <a:spcAft>
        <a:spcPct val="3000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eaLnBrk="0" fontAlgn="base" hangingPunct="0">
      <a:spcBef>
        <a:spcPct val="30000"/>
      </a:spcBef>
      <a:spcAft>
        <a:spcPct val="3000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eaLnBrk="0" fontAlgn="base" hangingPunct="0">
      <a:spcBef>
        <a:spcPct val="30000"/>
      </a:spcBef>
      <a:spcAft>
        <a:spcPct val="3000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174" name="Rectangle 1030"/>
          <p:cNvSpPr>
            <a:spLocks noGrp="1" noChangeArrowheads="1"/>
          </p:cNvSpPr>
          <p:nvPr>
            <p:ph type="ctrTitle"/>
          </p:nvPr>
        </p:nvSpPr>
        <p:spPr>
          <a:xfrm>
            <a:off x="425450" y="3327400"/>
            <a:ext cx="8293100" cy="455613"/>
          </a:xfrm>
        </p:spPr>
        <p:txBody>
          <a:bodyPr lIns="91440"/>
          <a:lstStyle>
            <a:lvl1pPr algn="ctr">
              <a:lnSpc>
                <a:spcPct val="85000"/>
              </a:lnSpc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smtClean="0"/>
              <a:t>Click to edit Master title style</a:t>
            </a:r>
          </a:p>
        </p:txBody>
      </p:sp>
      <p:sp>
        <p:nvSpPr>
          <p:cNvPr id="775180" name="Rectangle 1036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425450" y="4240213"/>
            <a:ext cx="8293100" cy="350837"/>
          </a:xfrm>
        </p:spPr>
        <p:txBody>
          <a:bodyPr lIns="91440"/>
          <a:lstStyle>
            <a:lvl1pPr marL="0" indent="0" algn="ctr">
              <a:spcBef>
                <a:spcPct val="0"/>
              </a:spcBef>
              <a:buFont typeface="Wingdings 3" pitchFamily="18" charset="2"/>
              <a:buNone/>
              <a:defRPr sz="2000" i="0">
                <a:solidFill>
                  <a:schemeClr val="accent1"/>
                </a:solidFill>
                <a:effectLst/>
              </a:defRPr>
            </a:lvl1pPr>
          </a:lstStyle>
          <a:p>
            <a:pPr lvl="0"/>
            <a:r>
              <a:rPr lang="en-US" noProof="0" smtClean="0"/>
              <a:t>Click to edit Master subtitle style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853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4293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2634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904038" y="622300"/>
            <a:ext cx="2239962" cy="214471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82563" y="622300"/>
            <a:ext cx="6569075" cy="214471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2267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4188" y="1589088"/>
            <a:ext cx="8332787" cy="1657890"/>
          </a:xfrm>
        </p:spPr>
        <p:txBody>
          <a:bodyPr/>
          <a:lstStyle>
            <a:lvl1pPr marL="346075" indent="-346075">
              <a:buClr>
                <a:srgbClr val="FF9900"/>
              </a:buClr>
              <a:buFont typeface="Wingdings" pitchFamily="2" charset="2"/>
              <a:buChar char="Ø"/>
              <a:defRPr/>
            </a:lvl1pPr>
            <a:lvl2pPr marL="579438" indent="-231775">
              <a:buClr>
                <a:srgbClr val="FF9900"/>
              </a:buClr>
              <a:buFont typeface="Wingdings" pitchFamily="2" charset="2"/>
              <a:buChar char="§"/>
              <a:defRPr/>
            </a:lvl2pPr>
            <a:lvl3pPr marL="809625" indent="-228600">
              <a:spcBef>
                <a:spcPts val="500"/>
              </a:spcBef>
              <a:spcAft>
                <a:spcPts val="500"/>
              </a:spcAft>
              <a:buClr>
                <a:srgbClr val="FF9900"/>
              </a:buClr>
              <a:buFont typeface="Wingdings" pitchFamily="2" charset="2"/>
              <a:buChar char="Ø"/>
              <a:defRPr/>
            </a:lvl3pPr>
            <a:lvl4pPr marL="1041400" indent="-230188">
              <a:buClr>
                <a:srgbClr val="FF9900"/>
              </a:buClr>
              <a:buFont typeface="Wingdings" pitchFamily="2" charset="2"/>
              <a:buChar char="Ø"/>
              <a:defRPr/>
            </a:lvl4pPr>
            <a:lvl5pPr marL="1271588" indent="-228600">
              <a:buClr>
                <a:srgbClr val="FF9900"/>
              </a:buClr>
              <a:buFont typeface="Wingdings" pitchFamily="2" charset="2"/>
              <a:buChar char="Ø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62690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480131"/>
          </a:xfrm>
        </p:spPr>
        <p:txBody>
          <a:bodyPr/>
          <a:lstStyle>
            <a:lvl1pPr algn="l">
              <a:defRPr lang="en-US" dirty="0">
                <a:solidFill>
                  <a:srgbClr val="80000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458587"/>
          </a:xfrm>
        </p:spPr>
        <p:txBody>
          <a:bodyPr anchor="t"/>
          <a:lstStyle>
            <a:lvl1pPr marL="0" indent="0">
              <a:buNone/>
              <a:defRPr sz="28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151833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84188" y="1252538"/>
            <a:ext cx="4089400" cy="15144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5988" y="1252538"/>
            <a:ext cx="4090987" cy="15144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6511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2338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7277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954814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229828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032726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853184"/>
          </a:xfrm>
          <a:prstGeom prst="rect">
            <a:avLst/>
          </a:prstGeom>
        </p:spPr>
      </p:pic>
      <p:sp>
        <p:nvSpPr>
          <p:cNvPr id="774147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182563" y="231775"/>
            <a:ext cx="8961437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774148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484188" y="1589088"/>
            <a:ext cx="8332787" cy="1528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704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</p:sldLayoutIdLs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Verdana" pitchFamily="34" charset="0"/>
          <a:ea typeface="Verdana" pitchFamily="34" charset="0"/>
          <a:cs typeface="Verdana" pitchFamily="34" charset="0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rgbClr val="003366"/>
          </a:solidFill>
          <a:latin typeface="Arial" charset="0"/>
          <a:cs typeface="Arial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rgbClr val="003366"/>
          </a:solidFill>
          <a:latin typeface="Arial" charset="0"/>
          <a:cs typeface="Arial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rgbClr val="003366"/>
          </a:solidFill>
          <a:latin typeface="Arial" charset="0"/>
          <a:cs typeface="Arial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rgbClr val="003366"/>
          </a:solidFill>
          <a:latin typeface="Arial" charset="0"/>
          <a:cs typeface="Arial" charset="0"/>
        </a:defRPr>
      </a:lvl9pPr>
    </p:titleStyle>
    <p:bodyStyle>
      <a:lvl1pPr marL="346075" indent="-346075" algn="l" rtl="0" eaLnBrk="0" fontAlgn="base" hangingPunct="0">
        <a:lnSpc>
          <a:spcPct val="85000"/>
        </a:lnSpc>
        <a:spcBef>
          <a:spcPct val="50000"/>
        </a:spcBef>
        <a:spcAft>
          <a:spcPct val="0"/>
        </a:spcAft>
        <a:buClr>
          <a:schemeClr val="hlink"/>
        </a:buClr>
        <a:buFont typeface="Wingdings 3" pitchFamily="18" charset="2"/>
        <a:buChar char=""/>
        <a:defRPr sz="2400" b="1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Verdana" pitchFamily="34" charset="0"/>
          <a:ea typeface="Verdana" pitchFamily="34" charset="0"/>
          <a:cs typeface="Verdana" pitchFamily="34" charset="0"/>
        </a:defRPr>
      </a:lvl1pPr>
      <a:lvl2pPr marL="579438" indent="-231775" algn="l" rtl="0" eaLnBrk="0" fontAlgn="base" hangingPunct="0">
        <a:lnSpc>
          <a:spcPct val="85000"/>
        </a:lnSpc>
        <a:spcBef>
          <a:spcPct val="25000"/>
        </a:spcBef>
        <a:spcAft>
          <a:spcPct val="0"/>
        </a:spcAft>
        <a:buClr>
          <a:schemeClr val="hlink"/>
        </a:buClr>
        <a:buFont typeface="Wingdings" pitchFamily="2" charset="2"/>
        <a:buChar char="§"/>
        <a:defRPr sz="2000" b="1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Verdana" pitchFamily="34" charset="0"/>
          <a:ea typeface="Verdana" pitchFamily="34" charset="0"/>
          <a:cs typeface="Verdana" pitchFamily="34" charset="0"/>
        </a:defRPr>
      </a:lvl2pPr>
      <a:lvl3pPr marL="809625" indent="-228600"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buClr>
          <a:schemeClr val="hlink"/>
        </a:buClr>
        <a:buChar char="•"/>
        <a:defRPr sz="2000" b="1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Verdana" pitchFamily="34" charset="0"/>
          <a:ea typeface="Verdana" pitchFamily="34" charset="0"/>
          <a:cs typeface="Verdana" pitchFamily="34" charset="0"/>
        </a:defRPr>
      </a:lvl3pPr>
      <a:lvl4pPr marL="1041400" indent="-230188"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buClr>
          <a:schemeClr val="hlink"/>
        </a:buClr>
        <a:buFont typeface="Arial" charset="0"/>
        <a:buChar char="−"/>
        <a:defRPr sz="2000" b="1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Verdana" pitchFamily="34" charset="0"/>
          <a:ea typeface="Verdana" pitchFamily="34" charset="0"/>
          <a:cs typeface="Verdana" pitchFamily="34" charset="0"/>
        </a:defRPr>
      </a:lvl4pPr>
      <a:lvl5pPr marL="1271588" indent="-228600"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buClr>
          <a:schemeClr val="hlink"/>
        </a:buClr>
        <a:buFont typeface="Arial" charset="0"/>
        <a:buChar char="−"/>
        <a:defRPr sz="2000" b="1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Verdana" pitchFamily="34" charset="0"/>
          <a:ea typeface="Verdana" pitchFamily="34" charset="0"/>
          <a:cs typeface="Verdana" pitchFamily="34" charset="0"/>
        </a:defRPr>
      </a:lvl5pPr>
      <a:lvl6pPr marL="1728788" indent="-228600" algn="l" rtl="0" fontAlgn="base">
        <a:lnSpc>
          <a:spcPct val="85000"/>
        </a:lnSpc>
        <a:spcBef>
          <a:spcPct val="0"/>
        </a:spcBef>
        <a:spcAft>
          <a:spcPct val="0"/>
        </a:spcAft>
        <a:buClr>
          <a:schemeClr val="hlink"/>
        </a:buClr>
        <a:buFont typeface="Arial" charset="0"/>
        <a:buChar char="−"/>
        <a:defRPr sz="2000">
          <a:solidFill>
            <a:schemeClr val="bg1"/>
          </a:solidFill>
          <a:latin typeface="+mn-lt"/>
          <a:cs typeface="+mn-cs"/>
        </a:defRPr>
      </a:lvl6pPr>
      <a:lvl7pPr marL="2185988" indent="-228600" algn="l" rtl="0" fontAlgn="base">
        <a:lnSpc>
          <a:spcPct val="85000"/>
        </a:lnSpc>
        <a:spcBef>
          <a:spcPct val="0"/>
        </a:spcBef>
        <a:spcAft>
          <a:spcPct val="0"/>
        </a:spcAft>
        <a:buClr>
          <a:schemeClr val="hlink"/>
        </a:buClr>
        <a:buFont typeface="Arial" charset="0"/>
        <a:buChar char="−"/>
        <a:defRPr sz="2000">
          <a:solidFill>
            <a:schemeClr val="bg1"/>
          </a:solidFill>
          <a:latin typeface="+mn-lt"/>
          <a:cs typeface="+mn-cs"/>
        </a:defRPr>
      </a:lvl7pPr>
      <a:lvl8pPr marL="2643188" indent="-228600" algn="l" rtl="0" fontAlgn="base">
        <a:lnSpc>
          <a:spcPct val="85000"/>
        </a:lnSpc>
        <a:spcBef>
          <a:spcPct val="0"/>
        </a:spcBef>
        <a:spcAft>
          <a:spcPct val="0"/>
        </a:spcAft>
        <a:buClr>
          <a:schemeClr val="hlink"/>
        </a:buClr>
        <a:buFont typeface="Arial" charset="0"/>
        <a:buChar char="−"/>
        <a:defRPr sz="2000">
          <a:solidFill>
            <a:schemeClr val="bg1"/>
          </a:solidFill>
          <a:latin typeface="+mn-lt"/>
          <a:cs typeface="+mn-cs"/>
        </a:defRPr>
      </a:lvl8pPr>
      <a:lvl9pPr marL="3100388" indent="-228600" algn="l" rtl="0" fontAlgn="base">
        <a:lnSpc>
          <a:spcPct val="85000"/>
        </a:lnSpc>
        <a:spcBef>
          <a:spcPct val="0"/>
        </a:spcBef>
        <a:spcAft>
          <a:spcPct val="0"/>
        </a:spcAft>
        <a:buClr>
          <a:schemeClr val="hlink"/>
        </a:buClr>
        <a:buFont typeface="Arial" charset="0"/>
        <a:buChar char="−"/>
        <a:defRPr sz="2000">
          <a:solidFill>
            <a:schemeClr val="bg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hyperlink" Target="http://austinea.org/hrsa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11" Type="http://schemas.openxmlformats.org/officeDocument/2006/relationships/image" Target="../media/image22.png"/><Relationship Id="rId5" Type="http://schemas.openxmlformats.org/officeDocument/2006/relationships/image" Target="../media/image13.png"/><Relationship Id="rId10" Type="http://schemas.openxmlformats.org/officeDocument/2006/relationships/image" Target="../media/image21.png"/><Relationship Id="rId4" Type="http://schemas.openxmlformats.org/officeDocument/2006/relationships/image" Target="../media/image17.png"/><Relationship Id="rId9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jpeg"/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12" Type="http://schemas.openxmlformats.org/officeDocument/2006/relationships/image" Target="../media/image23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11" Type="http://schemas.openxmlformats.org/officeDocument/2006/relationships/image" Target="../media/image22.png"/><Relationship Id="rId5" Type="http://schemas.openxmlformats.org/officeDocument/2006/relationships/image" Target="../media/image13.png"/><Relationship Id="rId10" Type="http://schemas.openxmlformats.org/officeDocument/2006/relationships/image" Target="../media/image21.png"/><Relationship Id="rId4" Type="http://schemas.openxmlformats.org/officeDocument/2006/relationships/image" Target="../media/image17.png"/><Relationship Id="rId9" Type="http://schemas.openxmlformats.org/officeDocument/2006/relationships/image" Target="../media/image20.png"/><Relationship Id="rId14" Type="http://schemas.openxmlformats.org/officeDocument/2006/relationships/image" Target="../media/image2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424732"/>
          </a:xfrm>
        </p:spPr>
        <p:txBody>
          <a:bodyPr/>
          <a:lstStyle/>
          <a:p>
            <a:pPr algn="ctr"/>
            <a:endParaRPr lang="en-US" sz="24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510909"/>
          </a:xfrm>
        </p:spPr>
        <p:txBody>
          <a:bodyPr/>
          <a:lstStyle/>
          <a:p>
            <a:r>
              <a:rPr lang="en-US" sz="3200" dirty="0" smtClean="0"/>
              <a:t>Enterprise Architecture Findings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97289858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563" y="231775"/>
            <a:ext cx="8961437" cy="424732"/>
          </a:xfrm>
        </p:spPr>
        <p:txBody>
          <a:bodyPr/>
          <a:lstStyle/>
          <a:p>
            <a:r>
              <a:rPr lang="en-US" sz="2400" dirty="0" smtClean="0"/>
              <a:t>Aligning IT Services to Business Needs</a:t>
            </a:r>
            <a:endParaRPr lang="en-US" sz="24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116" y="1010652"/>
            <a:ext cx="3790950" cy="51530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7396" y="1527608"/>
            <a:ext cx="3790950" cy="50692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2" name="Group 11"/>
          <p:cNvGrpSpPr/>
          <p:nvPr/>
        </p:nvGrpSpPr>
        <p:grpSpPr>
          <a:xfrm>
            <a:off x="2286000" y="119575"/>
            <a:ext cx="5621058" cy="6344530"/>
            <a:chOff x="2286000" y="119575"/>
            <a:chExt cx="5621058" cy="6344530"/>
          </a:xfrm>
        </p:grpSpPr>
        <p:sp>
          <p:nvSpPr>
            <p:cNvPr id="3" name="Freeform 2"/>
            <p:cNvSpPr/>
            <p:nvPr/>
          </p:nvSpPr>
          <p:spPr bwMode="auto">
            <a:xfrm>
              <a:off x="2286000" y="119575"/>
              <a:ext cx="930031" cy="6344530"/>
            </a:xfrm>
            <a:custGeom>
              <a:avLst/>
              <a:gdLst>
                <a:gd name="connsiteX0" fmla="*/ 914400 w 930031"/>
                <a:gd name="connsiteY0" fmla="*/ 0 h 6344530"/>
                <a:gd name="connsiteX1" fmla="*/ 0 w 930031"/>
                <a:gd name="connsiteY1" fmla="*/ 2869810 h 6344530"/>
                <a:gd name="connsiteX2" fmla="*/ 0 w 930031"/>
                <a:gd name="connsiteY2" fmla="*/ 3453619 h 6344530"/>
                <a:gd name="connsiteX3" fmla="*/ 928468 w 930031"/>
                <a:gd name="connsiteY3" fmla="*/ 6344530 h 6344530"/>
                <a:gd name="connsiteX4" fmla="*/ 914400 w 930031"/>
                <a:gd name="connsiteY4" fmla="*/ 0 h 6344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0031" h="6344530">
                  <a:moveTo>
                    <a:pt x="914400" y="0"/>
                  </a:moveTo>
                  <a:lnTo>
                    <a:pt x="0" y="2869810"/>
                  </a:lnTo>
                  <a:lnTo>
                    <a:pt x="0" y="3453619"/>
                  </a:lnTo>
                  <a:lnTo>
                    <a:pt x="928468" y="6344530"/>
                  </a:lnTo>
                  <a:cubicBezTo>
                    <a:pt x="930813" y="4232031"/>
                    <a:pt x="933157" y="2119533"/>
                    <a:pt x="914400" y="0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tint val="66000"/>
                    <a:satMod val="160000"/>
                    <a:alpha val="44000"/>
                  </a:schemeClr>
                </a:gs>
                <a:gs pos="100000">
                  <a:schemeClr val="accent1">
                    <a:tint val="23500"/>
                    <a:satMod val="160000"/>
                    <a:alpha val="79000"/>
                  </a:schemeClr>
                </a:gs>
              </a:gsLst>
              <a:lin ang="5400000" scaled="0"/>
            </a:gra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1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Arial" charset="0"/>
              </a:endParaRPr>
            </a:p>
          </p:txBody>
        </p:sp>
        <p:pic>
          <p:nvPicPr>
            <p:cNvPr id="4" name="Picture 2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3216440" y="128337"/>
              <a:ext cx="4690618" cy="632592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" name="TextBox 10"/>
            <p:cNvSpPr txBox="1"/>
            <p:nvPr/>
          </p:nvSpPr>
          <p:spPr>
            <a:xfrm>
              <a:off x="6452531" y="2568207"/>
              <a:ext cx="135485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8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Business</a:t>
              </a:r>
              <a:br>
                <a:rPr lang="en-US" dirty="0" smtClean="0">
                  <a:solidFill>
                    <a:srgbClr val="8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</a:br>
              <a:r>
                <a:rPr lang="en-US" dirty="0" smtClean="0">
                  <a:solidFill>
                    <a:srgbClr val="8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Capabilities</a:t>
              </a:r>
              <a:endParaRPr lang="en-US" dirty="0"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638630" y="2902634"/>
              <a:ext cx="16914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8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Business Goals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319588" y="492369"/>
            <a:ext cx="3070726" cy="4079721"/>
            <a:chOff x="319588" y="492369"/>
            <a:chExt cx="3070726" cy="4079721"/>
          </a:xfrm>
        </p:grpSpPr>
        <p:sp>
          <p:nvSpPr>
            <p:cNvPr id="7" name="Freeform 6"/>
            <p:cNvSpPr/>
            <p:nvPr/>
          </p:nvSpPr>
          <p:spPr bwMode="auto">
            <a:xfrm>
              <a:off x="2975317" y="492369"/>
              <a:ext cx="414997" cy="4079631"/>
            </a:xfrm>
            <a:custGeom>
              <a:avLst/>
              <a:gdLst>
                <a:gd name="connsiteX0" fmla="*/ 0 w 414997"/>
                <a:gd name="connsiteY0" fmla="*/ 0 h 4079631"/>
                <a:gd name="connsiteX1" fmla="*/ 414997 w 414997"/>
                <a:gd name="connsiteY1" fmla="*/ 696351 h 4079631"/>
                <a:gd name="connsiteX2" fmla="*/ 414997 w 414997"/>
                <a:gd name="connsiteY2" fmla="*/ 2039816 h 4079631"/>
                <a:gd name="connsiteX3" fmla="*/ 7034 w 414997"/>
                <a:gd name="connsiteY3" fmla="*/ 4079631 h 4079631"/>
                <a:gd name="connsiteX4" fmla="*/ 0 w 414997"/>
                <a:gd name="connsiteY4" fmla="*/ 0 h 4079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4997" h="4079631">
                  <a:moveTo>
                    <a:pt x="0" y="0"/>
                  </a:moveTo>
                  <a:lnTo>
                    <a:pt x="414997" y="696351"/>
                  </a:lnTo>
                  <a:lnTo>
                    <a:pt x="414997" y="2039816"/>
                  </a:lnTo>
                  <a:lnTo>
                    <a:pt x="7034" y="4079631"/>
                  </a:lnTo>
                  <a:cubicBezTo>
                    <a:pt x="9379" y="2724443"/>
                    <a:pt x="11723" y="1369256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tint val="66000"/>
                    <a:satMod val="160000"/>
                    <a:alpha val="44000"/>
                  </a:schemeClr>
                </a:gs>
                <a:gs pos="100000">
                  <a:schemeClr val="accent1">
                    <a:tint val="23500"/>
                    <a:satMod val="160000"/>
                    <a:alpha val="79000"/>
                  </a:schemeClr>
                </a:gs>
              </a:gsLst>
              <a:lin ang="5400000" scaled="0"/>
            </a:gra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pic>
          <p:nvPicPr>
            <p:cNvPr id="9" name="Picture 2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319588" y="500170"/>
              <a:ext cx="2660868" cy="407192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875075649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116" y="1010652"/>
            <a:ext cx="3790950" cy="51530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7396" y="1527608"/>
            <a:ext cx="3790950" cy="50692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3052689" y="1484142"/>
            <a:ext cx="2342271" cy="1702190"/>
            <a:chOff x="3052689" y="1484142"/>
            <a:chExt cx="2342271" cy="1702190"/>
          </a:xfrm>
        </p:grpSpPr>
        <p:sp>
          <p:nvSpPr>
            <p:cNvPr id="4" name="Freeform 3"/>
            <p:cNvSpPr/>
            <p:nvPr/>
          </p:nvSpPr>
          <p:spPr bwMode="auto">
            <a:xfrm>
              <a:off x="3052689" y="1484142"/>
              <a:ext cx="2342271" cy="1702190"/>
            </a:xfrm>
            <a:custGeom>
              <a:avLst/>
              <a:gdLst>
                <a:gd name="connsiteX0" fmla="*/ 0 w 2250831"/>
                <a:gd name="connsiteY0" fmla="*/ 365760 h 1667022"/>
                <a:gd name="connsiteX1" fmla="*/ 1308296 w 2250831"/>
                <a:gd name="connsiteY1" fmla="*/ 478302 h 1667022"/>
                <a:gd name="connsiteX2" fmla="*/ 1350499 w 2250831"/>
                <a:gd name="connsiteY2" fmla="*/ 0 h 1667022"/>
                <a:gd name="connsiteX3" fmla="*/ 2250831 w 2250831"/>
                <a:gd name="connsiteY3" fmla="*/ 935502 h 1667022"/>
                <a:gd name="connsiteX4" fmla="*/ 1399736 w 2250831"/>
                <a:gd name="connsiteY4" fmla="*/ 1667022 h 1667022"/>
                <a:gd name="connsiteX5" fmla="*/ 1329397 w 2250831"/>
                <a:gd name="connsiteY5" fmla="*/ 1069145 h 1667022"/>
                <a:gd name="connsiteX6" fmla="*/ 63305 w 2250831"/>
                <a:gd name="connsiteY6" fmla="*/ 1420837 h 1667022"/>
                <a:gd name="connsiteX7" fmla="*/ 0 w 2250831"/>
                <a:gd name="connsiteY7" fmla="*/ 365760 h 1667022"/>
                <a:gd name="connsiteX0" fmla="*/ 0 w 2250831"/>
                <a:gd name="connsiteY0" fmla="*/ 365760 h 1667022"/>
                <a:gd name="connsiteX1" fmla="*/ 1308296 w 2250831"/>
                <a:gd name="connsiteY1" fmla="*/ 478302 h 1667022"/>
                <a:gd name="connsiteX2" fmla="*/ 1350499 w 2250831"/>
                <a:gd name="connsiteY2" fmla="*/ 0 h 1667022"/>
                <a:gd name="connsiteX3" fmla="*/ 2250831 w 2250831"/>
                <a:gd name="connsiteY3" fmla="*/ 935502 h 1667022"/>
                <a:gd name="connsiteX4" fmla="*/ 1399736 w 2250831"/>
                <a:gd name="connsiteY4" fmla="*/ 1667022 h 1667022"/>
                <a:gd name="connsiteX5" fmla="*/ 1329397 w 2250831"/>
                <a:gd name="connsiteY5" fmla="*/ 1069145 h 1667022"/>
                <a:gd name="connsiteX6" fmla="*/ 63305 w 2250831"/>
                <a:gd name="connsiteY6" fmla="*/ 1420837 h 1667022"/>
                <a:gd name="connsiteX7" fmla="*/ 35169 w 2250831"/>
                <a:gd name="connsiteY7" fmla="*/ 872197 h 1667022"/>
                <a:gd name="connsiteX8" fmla="*/ 0 w 2250831"/>
                <a:gd name="connsiteY8" fmla="*/ 365760 h 1667022"/>
                <a:gd name="connsiteX0" fmla="*/ 0 w 2250831"/>
                <a:gd name="connsiteY0" fmla="*/ 365760 h 1667022"/>
                <a:gd name="connsiteX1" fmla="*/ 1308296 w 2250831"/>
                <a:gd name="connsiteY1" fmla="*/ 478302 h 1667022"/>
                <a:gd name="connsiteX2" fmla="*/ 1350499 w 2250831"/>
                <a:gd name="connsiteY2" fmla="*/ 0 h 1667022"/>
                <a:gd name="connsiteX3" fmla="*/ 2250831 w 2250831"/>
                <a:gd name="connsiteY3" fmla="*/ 935502 h 1667022"/>
                <a:gd name="connsiteX4" fmla="*/ 1399736 w 2250831"/>
                <a:gd name="connsiteY4" fmla="*/ 1667022 h 1667022"/>
                <a:gd name="connsiteX5" fmla="*/ 1329397 w 2250831"/>
                <a:gd name="connsiteY5" fmla="*/ 1069145 h 1667022"/>
                <a:gd name="connsiteX6" fmla="*/ 63305 w 2250831"/>
                <a:gd name="connsiteY6" fmla="*/ 1420837 h 1667022"/>
                <a:gd name="connsiteX7" fmla="*/ 499403 w 2250831"/>
                <a:gd name="connsiteY7" fmla="*/ 851096 h 1667022"/>
                <a:gd name="connsiteX8" fmla="*/ 0 w 2250831"/>
                <a:gd name="connsiteY8" fmla="*/ 365760 h 1667022"/>
                <a:gd name="connsiteX0" fmla="*/ 0 w 2250831"/>
                <a:gd name="connsiteY0" fmla="*/ 365760 h 1835833"/>
                <a:gd name="connsiteX1" fmla="*/ 1308296 w 2250831"/>
                <a:gd name="connsiteY1" fmla="*/ 478302 h 1835833"/>
                <a:gd name="connsiteX2" fmla="*/ 1350499 w 2250831"/>
                <a:gd name="connsiteY2" fmla="*/ 0 h 1835833"/>
                <a:gd name="connsiteX3" fmla="*/ 2250831 w 2250831"/>
                <a:gd name="connsiteY3" fmla="*/ 935502 h 1835833"/>
                <a:gd name="connsiteX4" fmla="*/ 1399736 w 2250831"/>
                <a:gd name="connsiteY4" fmla="*/ 1667022 h 1835833"/>
                <a:gd name="connsiteX5" fmla="*/ 1329397 w 2250831"/>
                <a:gd name="connsiteY5" fmla="*/ 1069145 h 1835833"/>
                <a:gd name="connsiteX6" fmla="*/ 28136 w 2250831"/>
                <a:gd name="connsiteY6" fmla="*/ 1835833 h 1835833"/>
                <a:gd name="connsiteX7" fmla="*/ 499403 w 2250831"/>
                <a:gd name="connsiteY7" fmla="*/ 851096 h 1835833"/>
                <a:gd name="connsiteX8" fmla="*/ 0 w 2250831"/>
                <a:gd name="connsiteY8" fmla="*/ 365760 h 1835833"/>
                <a:gd name="connsiteX0" fmla="*/ 0 w 2250831"/>
                <a:gd name="connsiteY0" fmla="*/ 365760 h 1835833"/>
                <a:gd name="connsiteX1" fmla="*/ 1441939 w 2250831"/>
                <a:gd name="connsiteY1" fmla="*/ 548640 h 1835833"/>
                <a:gd name="connsiteX2" fmla="*/ 1350499 w 2250831"/>
                <a:gd name="connsiteY2" fmla="*/ 0 h 1835833"/>
                <a:gd name="connsiteX3" fmla="*/ 2250831 w 2250831"/>
                <a:gd name="connsiteY3" fmla="*/ 935502 h 1835833"/>
                <a:gd name="connsiteX4" fmla="*/ 1399736 w 2250831"/>
                <a:gd name="connsiteY4" fmla="*/ 1667022 h 1835833"/>
                <a:gd name="connsiteX5" fmla="*/ 1329397 w 2250831"/>
                <a:gd name="connsiteY5" fmla="*/ 1069145 h 1835833"/>
                <a:gd name="connsiteX6" fmla="*/ 28136 w 2250831"/>
                <a:gd name="connsiteY6" fmla="*/ 1835833 h 1835833"/>
                <a:gd name="connsiteX7" fmla="*/ 499403 w 2250831"/>
                <a:gd name="connsiteY7" fmla="*/ 851096 h 1835833"/>
                <a:gd name="connsiteX8" fmla="*/ 0 w 2250831"/>
                <a:gd name="connsiteY8" fmla="*/ 365760 h 1835833"/>
                <a:gd name="connsiteX0" fmla="*/ 0 w 2342271"/>
                <a:gd name="connsiteY0" fmla="*/ 365760 h 1835833"/>
                <a:gd name="connsiteX1" fmla="*/ 1441939 w 2342271"/>
                <a:gd name="connsiteY1" fmla="*/ 548640 h 1835833"/>
                <a:gd name="connsiteX2" fmla="*/ 1350499 w 2342271"/>
                <a:gd name="connsiteY2" fmla="*/ 0 h 1835833"/>
                <a:gd name="connsiteX3" fmla="*/ 2342271 w 2342271"/>
                <a:gd name="connsiteY3" fmla="*/ 844062 h 1835833"/>
                <a:gd name="connsiteX4" fmla="*/ 1399736 w 2342271"/>
                <a:gd name="connsiteY4" fmla="*/ 1667022 h 1835833"/>
                <a:gd name="connsiteX5" fmla="*/ 1329397 w 2342271"/>
                <a:gd name="connsiteY5" fmla="*/ 1069145 h 1835833"/>
                <a:gd name="connsiteX6" fmla="*/ 28136 w 2342271"/>
                <a:gd name="connsiteY6" fmla="*/ 1835833 h 1835833"/>
                <a:gd name="connsiteX7" fmla="*/ 499403 w 2342271"/>
                <a:gd name="connsiteY7" fmla="*/ 851096 h 1835833"/>
                <a:gd name="connsiteX8" fmla="*/ 0 w 2342271"/>
                <a:gd name="connsiteY8" fmla="*/ 365760 h 1835833"/>
                <a:gd name="connsiteX0" fmla="*/ 0 w 2342271"/>
                <a:gd name="connsiteY0" fmla="*/ 365760 h 1835833"/>
                <a:gd name="connsiteX1" fmla="*/ 1441939 w 2342271"/>
                <a:gd name="connsiteY1" fmla="*/ 548640 h 1835833"/>
                <a:gd name="connsiteX2" fmla="*/ 1350499 w 2342271"/>
                <a:gd name="connsiteY2" fmla="*/ 0 h 1835833"/>
                <a:gd name="connsiteX3" fmla="*/ 2342271 w 2342271"/>
                <a:gd name="connsiteY3" fmla="*/ 844062 h 1835833"/>
                <a:gd name="connsiteX4" fmla="*/ 1399736 w 2342271"/>
                <a:gd name="connsiteY4" fmla="*/ 1667022 h 1835833"/>
                <a:gd name="connsiteX5" fmla="*/ 1547446 w 2342271"/>
                <a:gd name="connsiteY5" fmla="*/ 1033976 h 1835833"/>
                <a:gd name="connsiteX6" fmla="*/ 28136 w 2342271"/>
                <a:gd name="connsiteY6" fmla="*/ 1835833 h 1835833"/>
                <a:gd name="connsiteX7" fmla="*/ 499403 w 2342271"/>
                <a:gd name="connsiteY7" fmla="*/ 851096 h 1835833"/>
                <a:gd name="connsiteX8" fmla="*/ 0 w 2342271"/>
                <a:gd name="connsiteY8" fmla="*/ 365760 h 1835833"/>
                <a:gd name="connsiteX0" fmla="*/ 0 w 2342271"/>
                <a:gd name="connsiteY0" fmla="*/ 365760 h 1835833"/>
                <a:gd name="connsiteX1" fmla="*/ 1441939 w 2342271"/>
                <a:gd name="connsiteY1" fmla="*/ 548640 h 1835833"/>
                <a:gd name="connsiteX2" fmla="*/ 1350499 w 2342271"/>
                <a:gd name="connsiteY2" fmla="*/ 0 h 1835833"/>
                <a:gd name="connsiteX3" fmla="*/ 2342271 w 2342271"/>
                <a:gd name="connsiteY3" fmla="*/ 844062 h 1835833"/>
                <a:gd name="connsiteX4" fmla="*/ 1484142 w 2342271"/>
                <a:gd name="connsiteY4" fmla="*/ 1484142 h 1835833"/>
                <a:gd name="connsiteX5" fmla="*/ 1547446 w 2342271"/>
                <a:gd name="connsiteY5" fmla="*/ 1033976 h 1835833"/>
                <a:gd name="connsiteX6" fmla="*/ 28136 w 2342271"/>
                <a:gd name="connsiteY6" fmla="*/ 1835833 h 1835833"/>
                <a:gd name="connsiteX7" fmla="*/ 499403 w 2342271"/>
                <a:gd name="connsiteY7" fmla="*/ 851096 h 1835833"/>
                <a:gd name="connsiteX8" fmla="*/ 0 w 2342271"/>
                <a:gd name="connsiteY8" fmla="*/ 365760 h 1835833"/>
                <a:gd name="connsiteX0" fmla="*/ 0 w 2342271"/>
                <a:gd name="connsiteY0" fmla="*/ 232117 h 1702190"/>
                <a:gd name="connsiteX1" fmla="*/ 1441939 w 2342271"/>
                <a:gd name="connsiteY1" fmla="*/ 414997 h 1702190"/>
                <a:gd name="connsiteX2" fmla="*/ 1392702 w 2342271"/>
                <a:gd name="connsiteY2" fmla="*/ 0 h 1702190"/>
                <a:gd name="connsiteX3" fmla="*/ 2342271 w 2342271"/>
                <a:gd name="connsiteY3" fmla="*/ 710419 h 1702190"/>
                <a:gd name="connsiteX4" fmla="*/ 1484142 w 2342271"/>
                <a:gd name="connsiteY4" fmla="*/ 1350499 h 1702190"/>
                <a:gd name="connsiteX5" fmla="*/ 1547446 w 2342271"/>
                <a:gd name="connsiteY5" fmla="*/ 900333 h 1702190"/>
                <a:gd name="connsiteX6" fmla="*/ 28136 w 2342271"/>
                <a:gd name="connsiteY6" fmla="*/ 1702190 h 1702190"/>
                <a:gd name="connsiteX7" fmla="*/ 499403 w 2342271"/>
                <a:gd name="connsiteY7" fmla="*/ 717453 h 1702190"/>
                <a:gd name="connsiteX8" fmla="*/ 0 w 2342271"/>
                <a:gd name="connsiteY8" fmla="*/ 232117 h 1702190"/>
                <a:gd name="connsiteX0" fmla="*/ 0 w 2342271"/>
                <a:gd name="connsiteY0" fmla="*/ 232117 h 1702190"/>
                <a:gd name="connsiteX1" fmla="*/ 1603718 w 2342271"/>
                <a:gd name="connsiteY1" fmla="*/ 492369 h 1702190"/>
                <a:gd name="connsiteX2" fmla="*/ 1392702 w 2342271"/>
                <a:gd name="connsiteY2" fmla="*/ 0 h 1702190"/>
                <a:gd name="connsiteX3" fmla="*/ 2342271 w 2342271"/>
                <a:gd name="connsiteY3" fmla="*/ 710419 h 1702190"/>
                <a:gd name="connsiteX4" fmla="*/ 1484142 w 2342271"/>
                <a:gd name="connsiteY4" fmla="*/ 1350499 h 1702190"/>
                <a:gd name="connsiteX5" fmla="*/ 1547446 w 2342271"/>
                <a:gd name="connsiteY5" fmla="*/ 900333 h 1702190"/>
                <a:gd name="connsiteX6" fmla="*/ 28136 w 2342271"/>
                <a:gd name="connsiteY6" fmla="*/ 1702190 h 1702190"/>
                <a:gd name="connsiteX7" fmla="*/ 499403 w 2342271"/>
                <a:gd name="connsiteY7" fmla="*/ 717453 h 1702190"/>
                <a:gd name="connsiteX8" fmla="*/ 0 w 2342271"/>
                <a:gd name="connsiteY8" fmla="*/ 232117 h 1702190"/>
                <a:gd name="connsiteX0" fmla="*/ 0 w 2342271"/>
                <a:gd name="connsiteY0" fmla="*/ 232117 h 1702190"/>
                <a:gd name="connsiteX1" fmla="*/ 1603718 w 2342271"/>
                <a:gd name="connsiteY1" fmla="*/ 492369 h 1702190"/>
                <a:gd name="connsiteX2" fmla="*/ 1392702 w 2342271"/>
                <a:gd name="connsiteY2" fmla="*/ 0 h 1702190"/>
                <a:gd name="connsiteX3" fmla="*/ 2342271 w 2342271"/>
                <a:gd name="connsiteY3" fmla="*/ 710419 h 1702190"/>
                <a:gd name="connsiteX4" fmla="*/ 1484142 w 2342271"/>
                <a:gd name="connsiteY4" fmla="*/ 1350499 h 1702190"/>
                <a:gd name="connsiteX5" fmla="*/ 1547446 w 2342271"/>
                <a:gd name="connsiteY5" fmla="*/ 900333 h 1702190"/>
                <a:gd name="connsiteX6" fmla="*/ 28136 w 2342271"/>
                <a:gd name="connsiteY6" fmla="*/ 1702190 h 1702190"/>
                <a:gd name="connsiteX7" fmla="*/ 471268 w 2342271"/>
                <a:gd name="connsiteY7" fmla="*/ 872198 h 1702190"/>
                <a:gd name="connsiteX8" fmla="*/ 0 w 2342271"/>
                <a:gd name="connsiteY8" fmla="*/ 232117 h 1702190"/>
                <a:gd name="connsiteX0" fmla="*/ 0 w 2342271"/>
                <a:gd name="connsiteY0" fmla="*/ 232117 h 1702190"/>
                <a:gd name="connsiteX1" fmla="*/ 1603718 w 2342271"/>
                <a:gd name="connsiteY1" fmla="*/ 492369 h 1702190"/>
                <a:gd name="connsiteX2" fmla="*/ 1392702 w 2342271"/>
                <a:gd name="connsiteY2" fmla="*/ 0 h 1702190"/>
                <a:gd name="connsiteX3" fmla="*/ 2342271 w 2342271"/>
                <a:gd name="connsiteY3" fmla="*/ 710419 h 1702190"/>
                <a:gd name="connsiteX4" fmla="*/ 1484142 w 2342271"/>
                <a:gd name="connsiteY4" fmla="*/ 1350499 h 1702190"/>
                <a:gd name="connsiteX5" fmla="*/ 1645920 w 2342271"/>
                <a:gd name="connsiteY5" fmla="*/ 872197 h 1702190"/>
                <a:gd name="connsiteX6" fmla="*/ 28136 w 2342271"/>
                <a:gd name="connsiteY6" fmla="*/ 1702190 h 1702190"/>
                <a:gd name="connsiteX7" fmla="*/ 471268 w 2342271"/>
                <a:gd name="connsiteY7" fmla="*/ 872198 h 1702190"/>
                <a:gd name="connsiteX8" fmla="*/ 0 w 2342271"/>
                <a:gd name="connsiteY8" fmla="*/ 232117 h 1702190"/>
                <a:gd name="connsiteX0" fmla="*/ 0 w 2342271"/>
                <a:gd name="connsiteY0" fmla="*/ 232117 h 1702190"/>
                <a:gd name="connsiteX1" fmla="*/ 1603718 w 2342271"/>
                <a:gd name="connsiteY1" fmla="*/ 492369 h 1702190"/>
                <a:gd name="connsiteX2" fmla="*/ 1392702 w 2342271"/>
                <a:gd name="connsiteY2" fmla="*/ 0 h 1702190"/>
                <a:gd name="connsiteX3" fmla="*/ 2342271 w 2342271"/>
                <a:gd name="connsiteY3" fmla="*/ 710419 h 1702190"/>
                <a:gd name="connsiteX4" fmla="*/ 1484142 w 2342271"/>
                <a:gd name="connsiteY4" fmla="*/ 1350499 h 1702190"/>
                <a:gd name="connsiteX5" fmla="*/ 1645920 w 2342271"/>
                <a:gd name="connsiteY5" fmla="*/ 872197 h 1702190"/>
                <a:gd name="connsiteX6" fmla="*/ 28136 w 2342271"/>
                <a:gd name="connsiteY6" fmla="*/ 1702190 h 1702190"/>
                <a:gd name="connsiteX7" fmla="*/ 471268 w 2342271"/>
                <a:gd name="connsiteY7" fmla="*/ 872198 h 1702190"/>
                <a:gd name="connsiteX8" fmla="*/ 0 w 2342271"/>
                <a:gd name="connsiteY8" fmla="*/ 232117 h 1702190"/>
                <a:gd name="connsiteX0" fmla="*/ 0 w 2342271"/>
                <a:gd name="connsiteY0" fmla="*/ 232117 h 1702190"/>
                <a:gd name="connsiteX1" fmla="*/ 1603718 w 2342271"/>
                <a:gd name="connsiteY1" fmla="*/ 492369 h 1702190"/>
                <a:gd name="connsiteX2" fmla="*/ 1392702 w 2342271"/>
                <a:gd name="connsiteY2" fmla="*/ 0 h 1702190"/>
                <a:gd name="connsiteX3" fmla="*/ 2342271 w 2342271"/>
                <a:gd name="connsiteY3" fmla="*/ 710419 h 1702190"/>
                <a:gd name="connsiteX4" fmla="*/ 1484142 w 2342271"/>
                <a:gd name="connsiteY4" fmla="*/ 1350499 h 1702190"/>
                <a:gd name="connsiteX5" fmla="*/ 1645920 w 2342271"/>
                <a:gd name="connsiteY5" fmla="*/ 872197 h 1702190"/>
                <a:gd name="connsiteX6" fmla="*/ 28136 w 2342271"/>
                <a:gd name="connsiteY6" fmla="*/ 1702190 h 1702190"/>
                <a:gd name="connsiteX7" fmla="*/ 471268 w 2342271"/>
                <a:gd name="connsiteY7" fmla="*/ 872198 h 1702190"/>
                <a:gd name="connsiteX8" fmla="*/ 0 w 2342271"/>
                <a:gd name="connsiteY8" fmla="*/ 232117 h 1702190"/>
                <a:gd name="connsiteX0" fmla="*/ 0 w 2342271"/>
                <a:gd name="connsiteY0" fmla="*/ 232117 h 1702190"/>
                <a:gd name="connsiteX1" fmla="*/ 1603718 w 2342271"/>
                <a:gd name="connsiteY1" fmla="*/ 492369 h 1702190"/>
                <a:gd name="connsiteX2" fmla="*/ 1392702 w 2342271"/>
                <a:gd name="connsiteY2" fmla="*/ 0 h 1702190"/>
                <a:gd name="connsiteX3" fmla="*/ 2342271 w 2342271"/>
                <a:gd name="connsiteY3" fmla="*/ 710419 h 1702190"/>
                <a:gd name="connsiteX4" fmla="*/ 1484142 w 2342271"/>
                <a:gd name="connsiteY4" fmla="*/ 1350499 h 1702190"/>
                <a:gd name="connsiteX5" fmla="*/ 1645920 w 2342271"/>
                <a:gd name="connsiteY5" fmla="*/ 872197 h 1702190"/>
                <a:gd name="connsiteX6" fmla="*/ 28136 w 2342271"/>
                <a:gd name="connsiteY6" fmla="*/ 1702190 h 1702190"/>
                <a:gd name="connsiteX7" fmla="*/ 471268 w 2342271"/>
                <a:gd name="connsiteY7" fmla="*/ 872198 h 1702190"/>
                <a:gd name="connsiteX8" fmla="*/ 0 w 2342271"/>
                <a:gd name="connsiteY8" fmla="*/ 232117 h 1702190"/>
                <a:gd name="connsiteX0" fmla="*/ 0 w 2342271"/>
                <a:gd name="connsiteY0" fmla="*/ 232117 h 1702190"/>
                <a:gd name="connsiteX1" fmla="*/ 1603718 w 2342271"/>
                <a:gd name="connsiteY1" fmla="*/ 492369 h 1702190"/>
                <a:gd name="connsiteX2" fmla="*/ 1392702 w 2342271"/>
                <a:gd name="connsiteY2" fmla="*/ 0 h 1702190"/>
                <a:gd name="connsiteX3" fmla="*/ 2342271 w 2342271"/>
                <a:gd name="connsiteY3" fmla="*/ 710419 h 1702190"/>
                <a:gd name="connsiteX4" fmla="*/ 1484142 w 2342271"/>
                <a:gd name="connsiteY4" fmla="*/ 1350499 h 1702190"/>
                <a:gd name="connsiteX5" fmla="*/ 1645920 w 2342271"/>
                <a:gd name="connsiteY5" fmla="*/ 872197 h 1702190"/>
                <a:gd name="connsiteX6" fmla="*/ 28136 w 2342271"/>
                <a:gd name="connsiteY6" fmla="*/ 1702190 h 1702190"/>
                <a:gd name="connsiteX7" fmla="*/ 471268 w 2342271"/>
                <a:gd name="connsiteY7" fmla="*/ 872198 h 1702190"/>
                <a:gd name="connsiteX8" fmla="*/ 0 w 2342271"/>
                <a:gd name="connsiteY8" fmla="*/ 232117 h 1702190"/>
                <a:gd name="connsiteX0" fmla="*/ 0 w 2342271"/>
                <a:gd name="connsiteY0" fmla="*/ 232117 h 1702190"/>
                <a:gd name="connsiteX1" fmla="*/ 1603718 w 2342271"/>
                <a:gd name="connsiteY1" fmla="*/ 492369 h 1702190"/>
                <a:gd name="connsiteX2" fmla="*/ 1392702 w 2342271"/>
                <a:gd name="connsiteY2" fmla="*/ 0 h 1702190"/>
                <a:gd name="connsiteX3" fmla="*/ 2342271 w 2342271"/>
                <a:gd name="connsiteY3" fmla="*/ 710419 h 1702190"/>
                <a:gd name="connsiteX4" fmla="*/ 1484142 w 2342271"/>
                <a:gd name="connsiteY4" fmla="*/ 1350499 h 1702190"/>
                <a:gd name="connsiteX5" fmla="*/ 1645920 w 2342271"/>
                <a:gd name="connsiteY5" fmla="*/ 872197 h 1702190"/>
                <a:gd name="connsiteX6" fmla="*/ 28136 w 2342271"/>
                <a:gd name="connsiteY6" fmla="*/ 1702190 h 1702190"/>
                <a:gd name="connsiteX7" fmla="*/ 471268 w 2342271"/>
                <a:gd name="connsiteY7" fmla="*/ 872198 h 1702190"/>
                <a:gd name="connsiteX8" fmla="*/ 0 w 2342271"/>
                <a:gd name="connsiteY8" fmla="*/ 232117 h 1702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42271" h="1702190">
                  <a:moveTo>
                    <a:pt x="0" y="232117"/>
                  </a:moveTo>
                  <a:lnTo>
                    <a:pt x="1603718" y="492369"/>
                  </a:lnTo>
                  <a:lnTo>
                    <a:pt x="1392702" y="0"/>
                  </a:lnTo>
                  <a:lnTo>
                    <a:pt x="2342271" y="710419"/>
                  </a:lnTo>
                  <a:lnTo>
                    <a:pt x="1484142" y="1350499"/>
                  </a:lnTo>
                  <a:lnTo>
                    <a:pt x="1645920" y="872197"/>
                  </a:lnTo>
                  <a:lnTo>
                    <a:pt x="28136" y="1702190"/>
                  </a:lnTo>
                  <a:cubicBezTo>
                    <a:pt x="175847" y="1425526"/>
                    <a:pt x="499403" y="1331742"/>
                    <a:pt x="471268" y="872198"/>
                  </a:cubicBezTo>
                  <a:cubicBezTo>
                    <a:pt x="370450" y="370451"/>
                    <a:pt x="157089" y="445477"/>
                    <a:pt x="0" y="232117"/>
                  </a:cubicBezTo>
                  <a:close/>
                </a:path>
              </a:pathLst>
            </a:custGeom>
            <a:gradFill>
              <a:gsLst>
                <a:gs pos="0">
                  <a:srgbClr val="FFC000"/>
                </a:gs>
                <a:gs pos="100000">
                  <a:schemeClr val="accent1">
                    <a:tint val="23500"/>
                    <a:satMod val="160000"/>
                    <a:alpha val="79000"/>
                  </a:schemeClr>
                </a:gs>
              </a:gsLst>
              <a:lin ang="5400000" scaled="0"/>
            </a:gradFill>
            <a:ln w="12700" cap="flat" cmpd="sng" algn="ctr">
              <a:solidFill>
                <a:srgbClr val="984807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1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Arial" charset="0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 rot="21043968">
              <a:off x="3499373" y="2058238"/>
              <a:ext cx="167545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Realize the Goals</a:t>
              </a:r>
              <a:endPara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4781793" y="3488788"/>
            <a:ext cx="3199915" cy="1046440"/>
          </a:xfrm>
          <a:prstGeom prst="rect">
            <a:avLst/>
          </a:prstGeom>
          <a:solidFill>
            <a:schemeClr val="tx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EA Sequencing Plan</a:t>
            </a:r>
          </a:p>
          <a:p>
            <a:pPr marL="174625" indent="-174625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Integrates the business need</a:t>
            </a:r>
          </a:p>
          <a:p>
            <a:pPr marL="174625" indent="-174625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Defines the user experience</a:t>
            </a:r>
          </a:p>
          <a:p>
            <a:pPr marL="174625" indent="-174625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Captures the business rules</a:t>
            </a:r>
          </a:p>
          <a:p>
            <a:pPr marL="174625" indent="-174625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 ‘contract’ with the stakeholder</a:t>
            </a:r>
            <a:endParaRPr lang="en-US" sz="1200" dirty="0">
              <a:solidFill>
                <a:srgbClr val="8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82563" y="231775"/>
            <a:ext cx="8961437" cy="424732"/>
          </a:xfrm>
        </p:spPr>
        <p:txBody>
          <a:bodyPr/>
          <a:lstStyle/>
          <a:p>
            <a:r>
              <a:rPr lang="en-US" sz="2400" dirty="0" smtClean="0"/>
              <a:t>Goal Realization – EA Sequencing Plan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417745423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EA Sequencing Plan</a:t>
            </a:r>
            <a:endParaRPr lang="en-US" dirty="0"/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116" y="1010652"/>
            <a:ext cx="3790950" cy="51530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7396" y="1527608"/>
            <a:ext cx="3790950" cy="50692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254000" y="2554514"/>
            <a:ext cx="8621486" cy="4125971"/>
            <a:chOff x="254000" y="2554514"/>
            <a:chExt cx="8621486" cy="4125971"/>
          </a:xfrm>
        </p:grpSpPr>
        <p:sp>
          <p:nvSpPr>
            <p:cNvPr id="5" name="Freeform 4"/>
            <p:cNvSpPr/>
            <p:nvPr/>
          </p:nvSpPr>
          <p:spPr bwMode="auto">
            <a:xfrm>
              <a:off x="254000" y="2554514"/>
              <a:ext cx="8621486" cy="631372"/>
            </a:xfrm>
            <a:custGeom>
              <a:avLst/>
              <a:gdLst>
                <a:gd name="connsiteX0" fmla="*/ 6887029 w 8621486"/>
                <a:gd name="connsiteY0" fmla="*/ 0 h 631372"/>
                <a:gd name="connsiteX1" fmla="*/ 8621486 w 8621486"/>
                <a:gd name="connsiteY1" fmla="*/ 631372 h 631372"/>
                <a:gd name="connsiteX2" fmla="*/ 0 w 8621486"/>
                <a:gd name="connsiteY2" fmla="*/ 631372 h 631372"/>
                <a:gd name="connsiteX3" fmla="*/ 4426857 w 8621486"/>
                <a:gd name="connsiteY3" fmla="*/ 7257 h 631372"/>
                <a:gd name="connsiteX4" fmla="*/ 6887029 w 8621486"/>
                <a:gd name="connsiteY4" fmla="*/ 0 h 631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21486" h="631372">
                  <a:moveTo>
                    <a:pt x="6887029" y="0"/>
                  </a:moveTo>
                  <a:lnTo>
                    <a:pt x="8621486" y="631372"/>
                  </a:lnTo>
                  <a:lnTo>
                    <a:pt x="0" y="631372"/>
                  </a:lnTo>
                  <a:lnTo>
                    <a:pt x="4426857" y="7257"/>
                  </a:lnTo>
                  <a:lnTo>
                    <a:pt x="6887029" y="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tint val="66000"/>
                    <a:satMod val="160000"/>
                    <a:alpha val="44000"/>
                  </a:schemeClr>
                </a:gs>
                <a:gs pos="100000">
                  <a:schemeClr val="accent1">
                    <a:tint val="23500"/>
                    <a:satMod val="160000"/>
                    <a:alpha val="79000"/>
                  </a:schemeClr>
                </a:gs>
              </a:gsLst>
              <a:lin ang="5400000" scaled="0"/>
            </a:gra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pic>
          <p:nvPicPr>
            <p:cNvPr id="4" name="Picture 3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275771" y="3184930"/>
              <a:ext cx="8599714" cy="349555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TextBox 5"/>
            <p:cNvSpPr txBox="1"/>
            <p:nvPr/>
          </p:nvSpPr>
          <p:spPr>
            <a:xfrm>
              <a:off x="725714" y="3526971"/>
              <a:ext cx="342914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8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Shared Capability – Shared Goal</a:t>
              </a:r>
              <a:br>
                <a:rPr lang="en-US" dirty="0" smtClean="0">
                  <a:solidFill>
                    <a:srgbClr val="8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</a:br>
              <a:r>
                <a:rPr lang="en-US" dirty="0" smtClean="0">
                  <a:solidFill>
                    <a:srgbClr val="8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Develop scope…</a:t>
              </a:r>
              <a:endParaRPr lang="en-US" dirty="0"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721429" y="566057"/>
            <a:ext cx="4470400" cy="3788229"/>
            <a:chOff x="2721429" y="566057"/>
            <a:chExt cx="4470400" cy="3788229"/>
          </a:xfrm>
        </p:grpSpPr>
        <p:sp>
          <p:nvSpPr>
            <p:cNvPr id="9" name="Freeform 8"/>
            <p:cNvSpPr/>
            <p:nvPr/>
          </p:nvSpPr>
          <p:spPr bwMode="auto">
            <a:xfrm>
              <a:off x="6277429" y="566057"/>
              <a:ext cx="914400" cy="3788229"/>
            </a:xfrm>
            <a:custGeom>
              <a:avLst/>
              <a:gdLst>
                <a:gd name="connsiteX0" fmla="*/ 0 w 914400"/>
                <a:gd name="connsiteY0" fmla="*/ 0 h 3788229"/>
                <a:gd name="connsiteX1" fmla="*/ 0 w 914400"/>
                <a:gd name="connsiteY1" fmla="*/ 3788229 h 3788229"/>
                <a:gd name="connsiteX2" fmla="*/ 914400 w 914400"/>
                <a:gd name="connsiteY2" fmla="*/ 2111829 h 3788229"/>
                <a:gd name="connsiteX3" fmla="*/ 914400 w 914400"/>
                <a:gd name="connsiteY3" fmla="*/ 1045029 h 3788229"/>
                <a:gd name="connsiteX4" fmla="*/ 0 w 914400"/>
                <a:gd name="connsiteY4" fmla="*/ 0 h 3788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" h="3788229">
                  <a:moveTo>
                    <a:pt x="0" y="0"/>
                  </a:moveTo>
                  <a:lnTo>
                    <a:pt x="0" y="3788229"/>
                  </a:lnTo>
                  <a:lnTo>
                    <a:pt x="914400" y="2111829"/>
                  </a:lnTo>
                  <a:lnTo>
                    <a:pt x="914400" y="104502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tint val="66000"/>
                    <a:satMod val="160000"/>
                    <a:alpha val="44000"/>
                  </a:schemeClr>
                </a:gs>
                <a:gs pos="100000">
                  <a:schemeClr val="accent1">
                    <a:tint val="23500"/>
                    <a:satMod val="160000"/>
                    <a:alpha val="79000"/>
                  </a:schemeClr>
                </a:gs>
              </a:gsLst>
              <a:lin ang="5400000" scaled="0"/>
            </a:gra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pic>
          <p:nvPicPr>
            <p:cNvPr id="8" name="Picture 3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2721429" y="573314"/>
              <a:ext cx="3563257" cy="377994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TextBox 9"/>
            <p:cNvSpPr txBox="1"/>
            <p:nvPr/>
          </p:nvSpPr>
          <p:spPr>
            <a:xfrm>
              <a:off x="3926112" y="566057"/>
              <a:ext cx="223971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8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Document Process…</a:t>
              </a:r>
              <a:endParaRPr lang="en-US" dirty="0"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9655708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2" t="20797" r="34876" b="51711"/>
          <a:stretch/>
        </p:blipFill>
        <p:spPr bwMode="auto">
          <a:xfrm>
            <a:off x="181429" y="1670093"/>
            <a:ext cx="8662507" cy="49774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25713" y="1670093"/>
            <a:ext cx="29658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Integrate Business Need…</a:t>
            </a:r>
            <a:endParaRPr lang="en-US" dirty="0">
              <a:solidFill>
                <a:srgbClr val="8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Define the User Experience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9887983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084559" y="2082227"/>
            <a:ext cx="2660868" cy="40719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ounded Rectangular Callout 2"/>
          <p:cNvSpPr/>
          <p:nvPr/>
        </p:nvSpPr>
        <p:spPr bwMode="auto">
          <a:xfrm>
            <a:off x="230319" y="884766"/>
            <a:ext cx="4628148" cy="1123712"/>
          </a:xfrm>
          <a:prstGeom prst="wedgeRoundRectCallout">
            <a:avLst>
              <a:gd name="adj1" fmla="val 34033"/>
              <a:gd name="adj2" fmla="val 98158"/>
              <a:gd name="adj3" fmla="val 16667"/>
            </a:avLst>
          </a:prstGeom>
          <a:gradFill>
            <a:gsLst>
              <a:gs pos="0">
                <a:srgbClr val="984807">
                  <a:lumMod val="40000"/>
                  <a:lumOff val="60000"/>
                </a:srgb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rot="0" spcFirstLastPara="0" vertOverflow="overflow" horzOverflow="overflow" vert="horz" wrap="square" lIns="45720" tIns="45720" rIns="4572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AWU </a:t>
            </a:r>
            <a:r>
              <a:rPr lang="en-US" sz="12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mobility pilot – asset and work order management – learn from it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Explore user serviceable tools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Deploy Mobile Device Management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Exploit architecture to identify interface needs</a:t>
            </a:r>
          </a:p>
        </p:txBody>
      </p:sp>
      <p:sp>
        <p:nvSpPr>
          <p:cNvPr id="4" name="Rounded Rectangular Callout 3"/>
          <p:cNvSpPr/>
          <p:nvPr/>
        </p:nvSpPr>
        <p:spPr bwMode="auto">
          <a:xfrm>
            <a:off x="5151422" y="700912"/>
            <a:ext cx="2735182" cy="1736646"/>
          </a:xfrm>
          <a:prstGeom prst="wedgeRoundRectCallout">
            <a:avLst>
              <a:gd name="adj1" fmla="val -60918"/>
              <a:gd name="adj2" fmla="val 86906"/>
              <a:gd name="adj3" fmla="val 16667"/>
            </a:avLst>
          </a:prstGeom>
          <a:gradFill>
            <a:gsLst>
              <a:gs pos="0">
                <a:srgbClr val="984807">
                  <a:lumMod val="40000"/>
                  <a:lumOff val="60000"/>
                </a:srgb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vert="horz" wrap="square" lIns="45720" tIns="45720" rIns="4572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Increase technical staff to keep </a:t>
            </a:r>
            <a:r>
              <a:rPr lang="en-US" sz="12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pace </a:t>
            </a:r>
            <a:r>
              <a:rPr lang="en-US" sz="1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with demand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Build user vetted architectures </a:t>
            </a:r>
            <a:r>
              <a:rPr lang="en-US" sz="12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before implementing </a:t>
            </a:r>
            <a:r>
              <a:rPr lang="en-US" sz="1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solutions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Integrate with Manage Case </a:t>
            </a:r>
            <a:r>
              <a:rPr lang="en-US" sz="12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Files and Provide Geographical Information</a:t>
            </a:r>
            <a:endParaRPr lang="en-US" sz="12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" name="Rounded Rectangular Callout 4"/>
          <p:cNvSpPr/>
          <p:nvPr/>
        </p:nvSpPr>
        <p:spPr bwMode="auto">
          <a:xfrm>
            <a:off x="169969" y="2177230"/>
            <a:ext cx="3128209" cy="1940957"/>
          </a:xfrm>
          <a:prstGeom prst="wedgeRoundRectCallout">
            <a:avLst>
              <a:gd name="adj1" fmla="val 67318"/>
              <a:gd name="adj2" fmla="val 25086"/>
              <a:gd name="adj3" fmla="val 16667"/>
            </a:avLst>
          </a:prstGeom>
          <a:gradFill>
            <a:gsLst>
              <a:gs pos="0">
                <a:srgbClr val="984807">
                  <a:lumMod val="40000"/>
                  <a:lumOff val="60000"/>
                </a:srgb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rot="0" spcFirstLastPara="0" vertOverflow="overflow" horzOverflow="overflow" vert="horz" wrap="square" lIns="45720" tIns="45720" rIns="4572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Understand business reporting needs and establish data warehouse(s)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Exploit extract, transform, and load (ETL) technologies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Reduce impediments </a:t>
            </a:r>
            <a:r>
              <a:rPr lang="en-US" sz="12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to </a:t>
            </a:r>
            <a:r>
              <a:rPr lang="en-US" sz="1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accessing </a:t>
            </a:r>
            <a:r>
              <a:rPr lang="en-US" sz="12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information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Share information with citizens</a:t>
            </a:r>
            <a:endParaRPr lang="en-US" sz="12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6" name="Rounded Rectangular Callout 5"/>
          <p:cNvSpPr/>
          <p:nvPr/>
        </p:nvSpPr>
        <p:spPr bwMode="auto">
          <a:xfrm>
            <a:off x="5854284" y="2813652"/>
            <a:ext cx="2157662" cy="1532334"/>
          </a:xfrm>
          <a:prstGeom prst="wedgeRoundRectCallout">
            <a:avLst>
              <a:gd name="adj1" fmla="val -85834"/>
              <a:gd name="adj2" fmla="val 36419"/>
              <a:gd name="adj3" fmla="val 16667"/>
            </a:avLst>
          </a:prstGeom>
          <a:gradFill>
            <a:gsLst>
              <a:gs pos="0">
                <a:srgbClr val="984807">
                  <a:lumMod val="40000"/>
                  <a:lumOff val="60000"/>
                </a:srgb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rot="0" spcFirstLastPara="0" vertOverflow="overflow" horzOverflow="overflow" vert="horz" wrap="square" lIns="45720" tIns="45720" rIns="4572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Exploit enterprise service bus (ESB) to better serve a Mobile </a:t>
            </a:r>
            <a:r>
              <a:rPr lang="en-US" sz="12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Workforce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Share services with other government agencies</a:t>
            </a:r>
            <a:endParaRPr lang="en-US" sz="12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7" name="Rounded Rectangular Callout 6"/>
          <p:cNvSpPr/>
          <p:nvPr/>
        </p:nvSpPr>
        <p:spPr bwMode="auto">
          <a:xfrm>
            <a:off x="108748" y="4241950"/>
            <a:ext cx="2975811" cy="1940957"/>
          </a:xfrm>
          <a:prstGeom prst="wedgeRoundRectCallout">
            <a:avLst>
              <a:gd name="adj1" fmla="val 72452"/>
              <a:gd name="adj2" fmla="val -23338"/>
              <a:gd name="adj3" fmla="val 16667"/>
            </a:avLst>
          </a:prstGeom>
          <a:gradFill>
            <a:gsLst>
              <a:gs pos="0">
                <a:srgbClr val="984807">
                  <a:lumMod val="40000"/>
                  <a:lumOff val="60000"/>
                </a:srgb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rot="0" spcFirstLastPara="0" vertOverflow="overflow" horzOverflow="overflow" vert="horz" wrap="square" lIns="45720" tIns="45720" rIns="4572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Increase technical staff to keep </a:t>
            </a:r>
            <a:r>
              <a:rPr lang="en-US" sz="12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pace </a:t>
            </a:r>
            <a:r>
              <a:rPr lang="en-US" sz="1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with demand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Explore alternative solutions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Build user vetted architectures </a:t>
            </a:r>
            <a:r>
              <a:rPr lang="en-US" sz="12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before implementing </a:t>
            </a:r>
            <a:r>
              <a:rPr lang="en-US" sz="1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solutions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Integrate with Manage </a:t>
            </a:r>
            <a:r>
              <a:rPr lang="en-US" sz="12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Assets and </a:t>
            </a:r>
            <a:r>
              <a:rPr lang="en-US" sz="1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Provide Geographical </a:t>
            </a:r>
            <a:r>
              <a:rPr lang="en-US" sz="12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Information</a:t>
            </a:r>
            <a:endParaRPr lang="en-US" sz="12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Rounded Rectangular Callout 7"/>
          <p:cNvSpPr/>
          <p:nvPr/>
        </p:nvSpPr>
        <p:spPr bwMode="auto">
          <a:xfrm>
            <a:off x="5948626" y="4826124"/>
            <a:ext cx="2767202" cy="1328023"/>
          </a:xfrm>
          <a:prstGeom prst="wedgeRoundRectCallout">
            <a:avLst>
              <a:gd name="adj1" fmla="val -83144"/>
              <a:gd name="adj2" fmla="val -28404"/>
              <a:gd name="adj3" fmla="val 16667"/>
            </a:avLst>
          </a:prstGeom>
          <a:gradFill>
            <a:gsLst>
              <a:gs pos="0">
                <a:srgbClr val="984807">
                  <a:lumMod val="40000"/>
                  <a:lumOff val="60000"/>
                </a:srgb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rot="0" spcFirstLastPara="0" vertOverflow="overflow" horzOverflow="overflow" vert="horz" wrap="square" lIns="45720" tIns="45720" rIns="4572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Employ application integration methods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Access information using mobile devices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Standardize employment approach</a:t>
            </a:r>
            <a:endParaRPr lang="en-US" sz="12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 IT Business Need Strategy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3910240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33400" y="272534"/>
            <a:ext cx="45888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EA Derived IT Strategy</a:t>
            </a:r>
            <a:endParaRPr lang="en-US" sz="32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826569"/>
              </p:ext>
            </p:extLst>
          </p:nvPr>
        </p:nvGraphicFramePr>
        <p:xfrm>
          <a:off x="351815" y="1063206"/>
          <a:ext cx="8458201" cy="8915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6801"/>
                <a:gridCol w="3581400"/>
                <a:gridCol w="3810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Vision</a:t>
                      </a:r>
                      <a:endParaRPr lang="en-US" sz="1600" dirty="0">
                        <a:solidFill>
                          <a:schemeClr val="tx1"/>
                        </a:solidFill>
                        <a:latin typeface="Verdana" pitchFamily="34" charset="0"/>
                        <a:ea typeface="Verdana" pitchFamily="34" charset="0"/>
                        <a:cs typeface="Verdana" pitchFamily="34" charset="0"/>
                      </a:endParaRPr>
                    </a:p>
                  </a:txBody>
                  <a:tcPr>
                    <a:gradFill>
                      <a:gsLst>
                        <a:gs pos="3000">
                          <a:srgbClr val="558ED5"/>
                        </a:gs>
                        <a:gs pos="100000">
                          <a:srgbClr val="376092"/>
                        </a:gs>
                        <a:gs pos="22000">
                          <a:srgbClr val="558ED5"/>
                        </a:gs>
                      </a:gsLst>
                      <a:lin ang="16200000" scaled="0"/>
                    </a:gra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Ø"/>
                      </a:pPr>
                      <a:r>
                        <a:rPr lang="en-US" sz="1400" dirty="0" smtClean="0">
                          <a:solidFill>
                            <a:schemeClr val="tx1"/>
                          </a:solidFill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Recognized business partner</a:t>
                      </a:r>
                    </a:p>
                    <a:p>
                      <a:pPr marL="171450" indent="-171450">
                        <a:buFont typeface="Wingdings" pitchFamily="2" charset="2"/>
                        <a:buChar char="Ø"/>
                      </a:pPr>
                      <a:r>
                        <a:rPr lang="en-US" sz="1400" dirty="0" smtClean="0">
                          <a:solidFill>
                            <a:schemeClr val="tx1"/>
                          </a:solidFill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One City IT</a:t>
                      </a:r>
                    </a:p>
                  </a:txBody>
                  <a:tcPr>
                    <a:gradFill>
                      <a:gsLst>
                        <a:gs pos="3000">
                          <a:srgbClr val="558ED5"/>
                        </a:gs>
                        <a:gs pos="100000">
                          <a:srgbClr val="376092"/>
                        </a:gs>
                        <a:gs pos="22000">
                          <a:srgbClr val="558ED5"/>
                        </a:gs>
                      </a:gsLst>
                      <a:lin ang="16200000" scaled="0"/>
                    </a:gra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Wingdings" pitchFamily="2" charset="2"/>
                        <a:buNone/>
                      </a:pPr>
                      <a:r>
                        <a:rPr lang="en-US" sz="1050" u="none" dirty="0" smtClean="0">
                          <a:solidFill>
                            <a:schemeClr val="tx1"/>
                          </a:solidFill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Imagine Austin</a:t>
                      </a:r>
                    </a:p>
                    <a:p>
                      <a:pPr marL="0" indent="0">
                        <a:buFont typeface="Wingdings" pitchFamily="2" charset="2"/>
                        <a:buNone/>
                      </a:pPr>
                      <a:r>
                        <a:rPr lang="en-US" sz="1050" dirty="0" smtClean="0">
                          <a:solidFill>
                            <a:schemeClr val="tx1"/>
                          </a:solidFill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E A20 - Improve government efficiency through technology (software and hardware) investments and by developing and retaining information technology staff</a:t>
                      </a:r>
                    </a:p>
                  </a:txBody>
                  <a:tcPr>
                    <a:gradFill>
                      <a:gsLst>
                        <a:gs pos="3000">
                          <a:srgbClr val="558ED5"/>
                        </a:gs>
                        <a:gs pos="100000">
                          <a:srgbClr val="376092"/>
                        </a:gs>
                        <a:gs pos="22000">
                          <a:srgbClr val="558ED5"/>
                        </a:gs>
                      </a:gsLst>
                      <a:lin ang="16200000" scaled="0"/>
                    </a:gradFill>
                  </a:tcPr>
                </a:tc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0192366"/>
              </p:ext>
            </p:extLst>
          </p:nvPr>
        </p:nvGraphicFramePr>
        <p:xfrm>
          <a:off x="351816" y="1937162"/>
          <a:ext cx="8458200" cy="701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6800"/>
                <a:gridCol w="3581400"/>
                <a:gridCol w="3810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b="1" kern="1200" dirty="0" smtClean="0">
                          <a:solidFill>
                            <a:schemeClr val="tx1"/>
                          </a:solidFill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Principles</a:t>
                      </a:r>
                      <a:endParaRPr lang="en-US" sz="1200" b="1" kern="1200" dirty="0">
                        <a:solidFill>
                          <a:schemeClr val="tx1"/>
                        </a:solidFill>
                        <a:latin typeface="Verdana" pitchFamily="34" charset="0"/>
                        <a:ea typeface="Verdana" pitchFamily="34" charset="0"/>
                        <a:cs typeface="Verdana" pitchFamily="34" charset="0"/>
                      </a:endParaRPr>
                    </a:p>
                  </a:txBody>
                  <a:tcPr>
                    <a:gradFill>
                      <a:gsLst>
                        <a:gs pos="0">
                          <a:srgbClr val="558ED5"/>
                        </a:gs>
                        <a:gs pos="100000">
                          <a:srgbClr val="984807"/>
                        </a:gs>
                        <a:gs pos="100000">
                          <a:schemeClr val="accent6">
                            <a:lumMod val="5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marL="114300" indent="-114300">
                        <a:buFont typeface="Arial" pitchFamily="34" charset="0"/>
                        <a:buChar char="•"/>
                      </a:pPr>
                      <a:r>
                        <a:rPr lang="en-US" sz="1000" dirty="0" smtClean="0">
                          <a:solidFill>
                            <a:schemeClr val="tx1"/>
                          </a:solidFill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Demonstrate value as business partner</a:t>
                      </a:r>
                    </a:p>
                    <a:p>
                      <a:pPr marL="114300" indent="-114300">
                        <a:buFont typeface="Arial" pitchFamily="34" charset="0"/>
                        <a:buChar char="•"/>
                      </a:pPr>
                      <a:r>
                        <a:rPr lang="en-US" sz="1000" dirty="0" smtClean="0">
                          <a:solidFill>
                            <a:schemeClr val="tx1"/>
                          </a:solidFill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Employ Enterprise Architecture in governance</a:t>
                      </a:r>
                    </a:p>
                    <a:p>
                      <a:pPr marL="114300" indent="-114300">
                        <a:buFont typeface="Arial" pitchFamily="34" charset="0"/>
                        <a:buChar char="•"/>
                      </a:pPr>
                      <a:r>
                        <a:rPr lang="en-US" sz="1000" dirty="0" smtClean="0">
                          <a:solidFill>
                            <a:schemeClr val="tx1"/>
                          </a:solidFill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Integrate strategic plans</a:t>
                      </a:r>
                    </a:p>
                    <a:p>
                      <a:pPr marL="114300" indent="-114300">
                        <a:buFont typeface="Arial" pitchFamily="34" charset="0"/>
                        <a:buChar char="•"/>
                      </a:pPr>
                      <a:r>
                        <a:rPr lang="en-US" sz="1000" dirty="0" smtClean="0">
                          <a:solidFill>
                            <a:schemeClr val="tx1"/>
                          </a:solidFill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Maximize use of common information system</a:t>
                      </a:r>
                    </a:p>
                  </a:txBody>
                  <a:tcPr>
                    <a:gradFill>
                      <a:gsLst>
                        <a:gs pos="0">
                          <a:srgbClr val="558ED5"/>
                        </a:gs>
                        <a:gs pos="100000">
                          <a:srgbClr val="984807"/>
                        </a:gs>
                        <a:gs pos="100000">
                          <a:schemeClr val="accent6">
                            <a:lumMod val="5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marL="114300" indent="-114300">
                        <a:buFont typeface="Arial" pitchFamily="34" charset="0"/>
                        <a:buChar char="•"/>
                      </a:pPr>
                      <a:r>
                        <a:rPr lang="en-US" sz="1000" dirty="0" smtClean="0">
                          <a:solidFill>
                            <a:schemeClr val="tx1"/>
                          </a:solidFill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Identify enterprise shared service opportunities</a:t>
                      </a:r>
                    </a:p>
                    <a:p>
                      <a:pPr marL="114300" indent="-114300">
                        <a:buFont typeface="Arial" pitchFamily="34" charset="0"/>
                        <a:buChar char="•"/>
                      </a:pPr>
                      <a:r>
                        <a:rPr lang="en-US" sz="1000" dirty="0" smtClean="0">
                          <a:solidFill>
                            <a:schemeClr val="tx1"/>
                          </a:solidFill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Share common IT staff</a:t>
                      </a:r>
                    </a:p>
                    <a:p>
                      <a:pPr marL="114300" indent="-114300">
                        <a:buFont typeface="Arial" pitchFamily="34" charset="0"/>
                        <a:buChar char="•"/>
                      </a:pPr>
                      <a:r>
                        <a:rPr lang="en-US" sz="1000" dirty="0" smtClean="0">
                          <a:solidFill>
                            <a:schemeClr val="tx1"/>
                          </a:solidFill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Identify reusable technology assets</a:t>
                      </a:r>
                    </a:p>
                    <a:p>
                      <a:pPr marL="114300" indent="-114300">
                        <a:buFont typeface="Arial" pitchFamily="34" charset="0"/>
                        <a:buChar char="•"/>
                      </a:pPr>
                      <a:r>
                        <a:rPr lang="en-US" sz="1000" dirty="0" smtClean="0">
                          <a:solidFill>
                            <a:schemeClr val="tx1"/>
                          </a:solidFill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Provide business continuity</a:t>
                      </a:r>
                    </a:p>
                  </a:txBody>
                  <a:tcPr>
                    <a:gradFill>
                      <a:gsLst>
                        <a:gs pos="0">
                          <a:srgbClr val="558ED5"/>
                        </a:gs>
                        <a:gs pos="100000">
                          <a:srgbClr val="984807"/>
                        </a:gs>
                        <a:gs pos="100000">
                          <a:schemeClr val="accent6">
                            <a:lumMod val="5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3258860"/>
              </p:ext>
            </p:extLst>
          </p:nvPr>
        </p:nvGraphicFramePr>
        <p:xfrm>
          <a:off x="351816" y="2627811"/>
          <a:ext cx="8458200" cy="39039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72647"/>
                <a:gridCol w="3375753"/>
                <a:gridCol w="2209800"/>
              </a:tblGrid>
              <a:tr h="228600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tx1"/>
                          </a:solidFill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Common Capability</a:t>
                      </a:r>
                      <a:endParaRPr lang="en-US" sz="1200" dirty="0">
                        <a:solidFill>
                          <a:schemeClr val="tx1"/>
                        </a:solidFill>
                        <a:latin typeface="Verdana" pitchFamily="34" charset="0"/>
                        <a:ea typeface="Verdana" pitchFamily="34" charset="0"/>
                        <a:cs typeface="Verdana" pitchFamily="34" charset="0"/>
                      </a:endParaRPr>
                    </a:p>
                  </a:txBody>
                  <a:tcPr>
                    <a:gradFill>
                      <a:gsLst>
                        <a:gs pos="0">
                          <a:srgbClr val="984807"/>
                        </a:gs>
                        <a:gs pos="100000">
                          <a:srgbClr val="984807"/>
                        </a:gs>
                        <a:gs pos="100000">
                          <a:schemeClr val="accent6">
                            <a:lumMod val="5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tx1"/>
                          </a:solidFill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IT Imperatives</a:t>
                      </a:r>
                      <a:endParaRPr lang="en-US" sz="1200" dirty="0">
                        <a:solidFill>
                          <a:schemeClr val="tx1"/>
                        </a:solidFill>
                        <a:latin typeface="Verdana" pitchFamily="34" charset="0"/>
                        <a:ea typeface="Verdana" pitchFamily="34" charset="0"/>
                        <a:cs typeface="Verdana" pitchFamily="34" charset="0"/>
                      </a:endParaRPr>
                    </a:p>
                  </a:txBody>
                  <a:tcPr>
                    <a:gradFill>
                      <a:gsLst>
                        <a:gs pos="0">
                          <a:srgbClr val="984807"/>
                        </a:gs>
                        <a:gs pos="100000">
                          <a:srgbClr val="984807"/>
                        </a:gs>
                        <a:gs pos="100000">
                          <a:schemeClr val="accent6">
                            <a:lumMod val="5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tx1"/>
                          </a:solidFill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Future State</a:t>
                      </a:r>
                      <a:endParaRPr lang="en-US" sz="1200" dirty="0">
                        <a:solidFill>
                          <a:schemeClr val="tx1"/>
                        </a:solidFill>
                        <a:latin typeface="Verdana" pitchFamily="34" charset="0"/>
                        <a:ea typeface="Verdana" pitchFamily="34" charset="0"/>
                        <a:cs typeface="Verdana" pitchFamily="34" charset="0"/>
                      </a:endParaRPr>
                    </a:p>
                  </a:txBody>
                  <a:tcPr>
                    <a:gradFill>
                      <a:gsLst>
                        <a:gs pos="0">
                          <a:srgbClr val="984807"/>
                        </a:gs>
                        <a:gs pos="100000">
                          <a:srgbClr val="984807"/>
                        </a:gs>
                        <a:gs pos="100000">
                          <a:schemeClr val="accent6">
                            <a:lumMod val="5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171450" indent="-171450">
                        <a:spcBef>
                          <a:spcPts val="200"/>
                        </a:spcBef>
                        <a:buFont typeface="Wingdings" pitchFamily="2" charset="2"/>
                        <a:buChar char="q"/>
                      </a:pPr>
                      <a:endParaRPr lang="en-US" sz="1050" b="1" dirty="0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Verdana" pitchFamily="34" charset="0"/>
                        <a:ea typeface="Verdana" pitchFamily="34" charset="0"/>
                        <a:cs typeface="Verdana" pitchFamily="34" charset="0"/>
                      </a:endParaRPr>
                    </a:p>
                    <a:p>
                      <a:pPr marL="171450" indent="-171450">
                        <a:spcBef>
                          <a:spcPts val="200"/>
                        </a:spcBef>
                        <a:buFont typeface="Wingdings" pitchFamily="2" charset="2"/>
                        <a:buChar char="q"/>
                      </a:pPr>
                      <a:r>
                        <a:rPr lang="en-US" sz="1050" b="1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Develop Mobile Workforce</a:t>
                      </a:r>
                    </a:p>
                    <a:p>
                      <a:pPr marL="171450" indent="-171450">
                        <a:spcBef>
                          <a:spcPts val="200"/>
                        </a:spcBef>
                        <a:buFont typeface="Wingdings" pitchFamily="2" charset="2"/>
                        <a:buChar char="q"/>
                      </a:pPr>
                      <a:endParaRPr lang="en-US" sz="1050" b="1" dirty="0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Verdana" pitchFamily="34" charset="0"/>
                        <a:ea typeface="Verdana" pitchFamily="34" charset="0"/>
                        <a:cs typeface="Verdana" pitchFamily="34" charset="0"/>
                      </a:endParaRPr>
                    </a:p>
                    <a:p>
                      <a:pPr marL="171450" indent="-171450">
                        <a:spcBef>
                          <a:spcPts val="200"/>
                        </a:spcBef>
                        <a:buFont typeface="Wingdings" pitchFamily="2" charset="2"/>
                        <a:buChar char="q"/>
                      </a:pPr>
                      <a:r>
                        <a:rPr lang="en-US" sz="1050" b="1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Manage Assets</a:t>
                      </a:r>
                    </a:p>
                    <a:p>
                      <a:pPr marL="171450" indent="-171450">
                        <a:spcBef>
                          <a:spcPts val="200"/>
                        </a:spcBef>
                        <a:buFont typeface="Wingdings" pitchFamily="2" charset="2"/>
                        <a:buChar char="q"/>
                      </a:pPr>
                      <a:endParaRPr lang="en-US" sz="1050" b="1" dirty="0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Verdana" pitchFamily="34" charset="0"/>
                        <a:ea typeface="Verdana" pitchFamily="34" charset="0"/>
                        <a:cs typeface="Verdana" pitchFamily="34" charset="0"/>
                      </a:endParaRPr>
                    </a:p>
                    <a:p>
                      <a:pPr marL="171450" indent="-171450">
                        <a:spcBef>
                          <a:spcPts val="200"/>
                        </a:spcBef>
                        <a:buFont typeface="Wingdings" pitchFamily="2" charset="2"/>
                        <a:buChar char="q"/>
                      </a:pPr>
                      <a:r>
                        <a:rPr lang="en-US" sz="1050" b="1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Provide Business Intelligence</a:t>
                      </a:r>
                    </a:p>
                    <a:p>
                      <a:pPr marL="171450" indent="-171450">
                        <a:spcBef>
                          <a:spcPts val="200"/>
                        </a:spcBef>
                        <a:buFont typeface="Wingdings" pitchFamily="2" charset="2"/>
                        <a:buChar char="q"/>
                      </a:pPr>
                      <a:endParaRPr lang="en-US" sz="1050" b="1" dirty="0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Verdana" pitchFamily="34" charset="0"/>
                        <a:ea typeface="Verdana" pitchFamily="34" charset="0"/>
                        <a:cs typeface="Verdana" pitchFamily="34" charset="0"/>
                      </a:endParaRP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q"/>
                        <a:tabLst/>
                        <a:defRPr/>
                      </a:pPr>
                      <a:r>
                        <a:rPr lang="en-US" sz="1050" b="1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Provide Geographic Information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q"/>
                        <a:tabLst/>
                        <a:defRPr/>
                      </a:pPr>
                      <a:endParaRPr lang="en-US" sz="1050" b="1" dirty="0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Verdana" pitchFamily="34" charset="0"/>
                        <a:ea typeface="Verdana" pitchFamily="34" charset="0"/>
                        <a:cs typeface="Verdana" pitchFamily="34" charset="0"/>
                      </a:endParaRPr>
                    </a:p>
                    <a:p>
                      <a:pPr marL="171450" indent="-171450">
                        <a:spcBef>
                          <a:spcPts val="200"/>
                        </a:spcBef>
                        <a:buFont typeface="Wingdings" pitchFamily="2" charset="2"/>
                        <a:buChar char="q"/>
                      </a:pPr>
                      <a:r>
                        <a:rPr lang="en-US" sz="1050" b="1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Manage Case Files</a:t>
                      </a:r>
                    </a:p>
                    <a:p>
                      <a:pPr marL="171450" indent="-171450">
                        <a:spcBef>
                          <a:spcPts val="200"/>
                        </a:spcBef>
                        <a:buFont typeface="Wingdings" pitchFamily="2" charset="2"/>
                        <a:buChar char="q"/>
                      </a:pPr>
                      <a:endParaRPr lang="en-US" sz="1050" b="1" dirty="0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Verdana" pitchFamily="34" charset="0"/>
                        <a:ea typeface="Verdana" pitchFamily="34" charset="0"/>
                        <a:cs typeface="Verdana" pitchFamily="34" charset="0"/>
                      </a:endParaRPr>
                    </a:p>
                    <a:p>
                      <a:pPr marL="171450" indent="-171450">
                        <a:spcBef>
                          <a:spcPts val="200"/>
                        </a:spcBef>
                        <a:buFont typeface="Wingdings" pitchFamily="2" charset="2"/>
                        <a:buChar char="q"/>
                      </a:pPr>
                      <a:r>
                        <a:rPr lang="en-US" sz="1050" b="1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Manage Official</a:t>
                      </a:r>
                      <a:r>
                        <a:rPr lang="en-US" sz="1050" b="1" baseline="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 Documents</a:t>
                      </a:r>
                      <a:endParaRPr lang="en-US" sz="1050" b="1" dirty="0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Verdana" pitchFamily="34" charset="0"/>
                        <a:ea typeface="Verdana" pitchFamily="34" charset="0"/>
                        <a:cs typeface="Verdana" pitchFamily="34" charset="0"/>
                      </a:endParaRPr>
                    </a:p>
                  </a:txBody>
                  <a:tcPr>
                    <a:blipFill>
                      <a:blip r:embed="rId2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Ø"/>
                        <a:tabLst/>
                        <a:defRPr/>
                      </a:pPr>
                      <a:r>
                        <a:rPr lang="en-US" sz="1050" b="1" dirty="0" smtClean="0">
                          <a:solidFill>
                            <a:schemeClr val="bg1"/>
                          </a:solidFill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Build an end-to-end service model using Enterprise Architecture</a:t>
                      </a:r>
                      <a:r>
                        <a:rPr lang="en-US" sz="1050" b="1" baseline="0" dirty="0" smtClean="0">
                          <a:solidFill>
                            <a:schemeClr val="bg1"/>
                          </a:solidFill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 processes </a:t>
                      </a:r>
                      <a:r>
                        <a:rPr lang="en-US" sz="1050" b="1" dirty="0" smtClean="0">
                          <a:solidFill>
                            <a:schemeClr val="bg1"/>
                          </a:solidFill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to align IT services to business needs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Ø"/>
                        <a:tabLst/>
                        <a:defRPr/>
                      </a:pPr>
                      <a:r>
                        <a:rPr lang="en-US" sz="1050" b="1" dirty="0" smtClean="0">
                          <a:solidFill>
                            <a:schemeClr val="bg1"/>
                          </a:solidFill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Align</a:t>
                      </a:r>
                      <a:r>
                        <a:rPr lang="en-US" sz="1050" b="1" baseline="0" dirty="0" smtClean="0">
                          <a:solidFill>
                            <a:schemeClr val="bg1"/>
                          </a:solidFill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 IT services with required competencies – repurpose staff to increase business solutions – train to fill gaps</a:t>
                      </a:r>
                      <a:endParaRPr lang="en-US" sz="1050" b="1" dirty="0" smtClean="0">
                        <a:solidFill>
                          <a:schemeClr val="bg1"/>
                        </a:solidFill>
                        <a:latin typeface="Verdana" pitchFamily="34" charset="0"/>
                        <a:ea typeface="Verdana" pitchFamily="34" charset="0"/>
                        <a:cs typeface="Verdana" pitchFamily="34" charset="0"/>
                      </a:endParaRP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Ø"/>
                        <a:tabLst/>
                        <a:defRPr/>
                      </a:pPr>
                      <a:r>
                        <a:rPr lang="en-US" sz="1050" b="1" dirty="0" smtClean="0">
                          <a:solidFill>
                            <a:schemeClr val="bg1"/>
                          </a:solidFill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Increase technical staff for high-value enterprise tools such as Maximo and Amanda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Ø"/>
                        <a:tabLst/>
                        <a:defRPr/>
                      </a:pPr>
                      <a:r>
                        <a:rPr lang="en-US" sz="1050" b="1" dirty="0" smtClean="0">
                          <a:solidFill>
                            <a:schemeClr val="bg1"/>
                          </a:solidFill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Move toward mobile solutions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Ø"/>
                        <a:tabLst/>
                        <a:defRPr/>
                      </a:pPr>
                      <a:r>
                        <a:rPr lang="en-US" sz="1050" b="1" dirty="0" smtClean="0">
                          <a:solidFill>
                            <a:schemeClr val="bg1"/>
                          </a:solidFill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Share services, not just data, with partnering agencies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Ø"/>
                        <a:tabLst/>
                        <a:defRPr/>
                      </a:pPr>
                      <a:r>
                        <a:rPr lang="en-US" sz="1050" b="1" dirty="0" smtClean="0">
                          <a:solidFill>
                            <a:schemeClr val="bg1"/>
                          </a:solidFill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Integrate GIS with mobile</a:t>
                      </a:r>
                      <a:r>
                        <a:rPr lang="en-US" sz="1050" b="1" baseline="0" dirty="0" smtClean="0">
                          <a:solidFill>
                            <a:schemeClr val="bg1"/>
                          </a:solidFill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 and enterprise applications</a:t>
                      </a:r>
                      <a:endParaRPr lang="en-US" sz="1050" b="1" dirty="0" smtClean="0">
                        <a:solidFill>
                          <a:schemeClr val="bg1"/>
                        </a:solidFill>
                        <a:latin typeface="Verdana" pitchFamily="34" charset="0"/>
                        <a:ea typeface="Verdana" pitchFamily="34" charset="0"/>
                        <a:cs typeface="Verdana" pitchFamily="34" charset="0"/>
                      </a:endParaRP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Ø"/>
                        <a:tabLst/>
                        <a:defRPr/>
                      </a:pPr>
                      <a:r>
                        <a:rPr lang="en-US" sz="1050" b="1" dirty="0" smtClean="0">
                          <a:solidFill>
                            <a:schemeClr val="bg1"/>
                          </a:solidFill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Mature service-oriented architecture using enterprise service bus (ESB)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Ø"/>
                        <a:tabLst/>
                        <a:defRPr/>
                      </a:pPr>
                      <a:r>
                        <a:rPr lang="en-US" sz="1050" b="1" dirty="0" smtClean="0">
                          <a:solidFill>
                            <a:schemeClr val="bg1"/>
                          </a:solidFill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Exploit extract, translate and load (ETL) tooling for data warehousing and business intelligence – remove impediments to information</a:t>
                      </a:r>
                    </a:p>
                  </a:txBody>
                  <a:tcPr>
                    <a:blipFill>
                      <a:blip r:embed="rId2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ü"/>
                        <a:tabLst/>
                        <a:defRPr/>
                      </a:pPr>
                      <a:r>
                        <a:rPr lang="en-US" sz="1050" b="1" baseline="0" dirty="0" smtClean="0">
                          <a:solidFill>
                            <a:srgbClr val="006600"/>
                          </a:solidFill>
                          <a:effectLst/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Empowered leadership and citizens</a:t>
                      </a:r>
                    </a:p>
                    <a:p>
                      <a:pPr marL="171450" indent="-171450">
                        <a:spcBef>
                          <a:spcPts val="200"/>
                        </a:spcBef>
                        <a:buFont typeface="Wingdings" pitchFamily="2" charset="2"/>
                        <a:buChar char="ü"/>
                      </a:pPr>
                      <a:r>
                        <a:rPr lang="en-US" sz="1050" b="1" baseline="0" dirty="0" smtClean="0">
                          <a:solidFill>
                            <a:srgbClr val="006600"/>
                          </a:solidFill>
                          <a:effectLst/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Service-oriented provider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ü"/>
                        <a:tabLst/>
                        <a:defRPr/>
                      </a:pPr>
                      <a:r>
                        <a:rPr lang="en-US" sz="1050" b="1" baseline="0" dirty="0" smtClean="0">
                          <a:solidFill>
                            <a:srgbClr val="006600"/>
                          </a:solidFill>
                          <a:effectLst/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Capable and competent staff</a:t>
                      </a:r>
                    </a:p>
                    <a:p>
                      <a:pPr marL="171450" indent="-171450">
                        <a:spcBef>
                          <a:spcPts val="200"/>
                        </a:spcBef>
                        <a:buFont typeface="Wingdings" pitchFamily="2" charset="2"/>
                        <a:buChar char="ü"/>
                      </a:pPr>
                      <a:r>
                        <a:rPr lang="en-US" sz="1050" b="1" baseline="0" dirty="0" smtClean="0">
                          <a:solidFill>
                            <a:srgbClr val="006600"/>
                          </a:solidFill>
                          <a:effectLst/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Established systems of record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ü"/>
                        <a:tabLst/>
                        <a:defRPr/>
                      </a:pPr>
                      <a:r>
                        <a:rPr lang="en-US" sz="1050" b="1" baseline="0" dirty="0" smtClean="0">
                          <a:solidFill>
                            <a:srgbClr val="006600"/>
                          </a:solidFill>
                          <a:effectLst/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Cross-department integration</a:t>
                      </a:r>
                    </a:p>
                    <a:p>
                      <a:pPr marL="171450" indent="-171450">
                        <a:spcBef>
                          <a:spcPts val="200"/>
                        </a:spcBef>
                        <a:buFont typeface="Wingdings" pitchFamily="2" charset="2"/>
                        <a:buChar char="ü"/>
                      </a:pPr>
                      <a:r>
                        <a:rPr lang="en-US" sz="1050" b="1" baseline="0" dirty="0" smtClean="0">
                          <a:solidFill>
                            <a:srgbClr val="006600"/>
                          </a:solidFill>
                          <a:effectLst/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Policies, standards and practices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ü"/>
                        <a:tabLst/>
                        <a:defRPr/>
                      </a:pPr>
                      <a:r>
                        <a:rPr lang="en-US" sz="1050" b="1" baseline="0" dirty="0" smtClean="0">
                          <a:solidFill>
                            <a:srgbClr val="006600"/>
                          </a:solidFill>
                          <a:effectLst/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Conduct business online</a:t>
                      </a:r>
                    </a:p>
                    <a:p>
                      <a:pPr marL="171450" indent="-171450">
                        <a:spcBef>
                          <a:spcPts val="200"/>
                        </a:spcBef>
                        <a:buFont typeface="Wingdings" pitchFamily="2" charset="2"/>
                        <a:buChar char="ü"/>
                      </a:pPr>
                      <a:r>
                        <a:rPr lang="en-US" sz="1050" b="1" baseline="0" dirty="0" smtClean="0">
                          <a:solidFill>
                            <a:srgbClr val="006600"/>
                          </a:solidFill>
                          <a:effectLst/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Work anywhere online</a:t>
                      </a:r>
                    </a:p>
                    <a:p>
                      <a:pPr marL="171450" indent="-171450">
                        <a:spcBef>
                          <a:spcPts val="200"/>
                        </a:spcBef>
                        <a:buFont typeface="Wingdings" pitchFamily="2" charset="2"/>
                        <a:buChar char="ü"/>
                      </a:pPr>
                      <a:r>
                        <a:rPr lang="en-US" sz="1050" b="1" baseline="0" dirty="0" smtClean="0">
                          <a:solidFill>
                            <a:srgbClr val="006600"/>
                          </a:solidFill>
                          <a:effectLst/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Open access to information</a:t>
                      </a:r>
                    </a:p>
                  </a:txBody>
                  <a:tcPr>
                    <a:blipFill>
                      <a:blip r:embed="rId2"/>
                      <a:tile tx="0" ty="0" sx="100000" sy="100000" flip="none" algn="tl"/>
                    </a:blip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09616013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Steps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4188" y="1943418"/>
            <a:ext cx="8332787" cy="4382738"/>
          </a:xfrm>
        </p:spPr>
        <p:txBody>
          <a:bodyPr/>
          <a:lstStyle/>
          <a:p>
            <a:r>
              <a:rPr lang="en-US" dirty="0" smtClean="0"/>
              <a:t>Analyze IT service delivery model and reengineer to emphasize Common Capabilities</a:t>
            </a:r>
          </a:p>
          <a:p>
            <a:pPr lvl="1"/>
            <a:r>
              <a:rPr lang="en-US" dirty="0" smtClean="0"/>
              <a:t>Look for repurposing opportunities – share IT resources when appropriate – train where needed</a:t>
            </a:r>
          </a:p>
          <a:p>
            <a:r>
              <a:rPr lang="en-US" dirty="0" smtClean="0"/>
              <a:t>Establish IT service managers responsible for Common Capabilities delivery</a:t>
            </a:r>
          </a:p>
          <a:p>
            <a:pPr lvl="1"/>
            <a:r>
              <a:rPr lang="en-US" dirty="0" smtClean="0"/>
              <a:t>Clearly define IT service manager role and responsibilities aligned with Enterprise Architecture</a:t>
            </a:r>
          </a:p>
          <a:p>
            <a:pPr lvl="1"/>
            <a:r>
              <a:rPr lang="en-US" dirty="0" smtClean="0"/>
              <a:t>Emphasize EA Sequencing Plan solution architecture</a:t>
            </a:r>
          </a:p>
          <a:p>
            <a:r>
              <a:rPr lang="en-US" dirty="0" smtClean="0"/>
              <a:t>Increase EA Sequencing Plan delivery</a:t>
            </a:r>
          </a:p>
          <a:p>
            <a:r>
              <a:rPr lang="en-US" dirty="0" smtClean="0"/>
              <a:t>Include EA in governance decision-making</a:t>
            </a:r>
          </a:p>
        </p:txBody>
      </p:sp>
    </p:spTree>
    <p:extLst>
      <p:ext uri="{BB962C8B-B14F-4D97-AF65-F5344CB8AC3E}">
        <p14:creationId xmlns:p14="http://schemas.microsoft.com/office/powerpoint/2010/main" val="3910855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Statement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7247" y="2148936"/>
            <a:ext cx="8332787" cy="4121128"/>
          </a:xfrm>
        </p:spPr>
        <p:txBody>
          <a:bodyPr/>
          <a:lstStyle/>
          <a:p>
            <a:r>
              <a:rPr lang="en-US" dirty="0" smtClean="0"/>
              <a:t>Information technology (IT) solution provider is unable to keep pace with the business needs (demand) for enterprise-wide capabilities</a:t>
            </a:r>
          </a:p>
          <a:p>
            <a:r>
              <a:rPr lang="en-US" dirty="0" smtClean="0"/>
              <a:t>What are the enterprise-wide capabilities needed?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sz="2000" dirty="0">
                <a:solidFill>
                  <a:srgbClr val="800000"/>
                </a:solidFill>
              </a:rPr>
              <a:t>Capability: People, processes and </a:t>
            </a:r>
            <a:r>
              <a:rPr lang="en-US" sz="2000" dirty="0" smtClean="0">
                <a:solidFill>
                  <a:srgbClr val="800000"/>
                </a:solidFill>
              </a:rPr>
              <a:t>technology </a:t>
            </a:r>
            <a:r>
              <a:rPr lang="en-US" sz="2000" dirty="0">
                <a:solidFill>
                  <a:srgbClr val="800000"/>
                </a:solidFill>
              </a:rPr>
              <a:t>delivering value for a specific </a:t>
            </a:r>
            <a:r>
              <a:rPr lang="en-US" sz="2000" dirty="0" smtClean="0">
                <a:solidFill>
                  <a:srgbClr val="800000"/>
                </a:solidFill>
              </a:rPr>
              <a:t>purpose. </a:t>
            </a:r>
            <a:r>
              <a:rPr lang="en-US" sz="2000" dirty="0">
                <a:solidFill>
                  <a:srgbClr val="800000"/>
                </a:solidFill>
              </a:rPr>
              <a:t>The quality of being capable; to have the capacity or ability to do something, achieve specific </a:t>
            </a:r>
            <a:r>
              <a:rPr lang="en-US" sz="2000" dirty="0" smtClean="0">
                <a:solidFill>
                  <a:srgbClr val="800000"/>
                </a:solidFill>
              </a:rPr>
              <a:t>outcomes, effects </a:t>
            </a:r>
            <a:r>
              <a:rPr lang="en-US" sz="2000" dirty="0">
                <a:solidFill>
                  <a:srgbClr val="800000"/>
                </a:solidFill>
              </a:rPr>
              <a:t>or declared goals and </a:t>
            </a:r>
            <a:r>
              <a:rPr lang="en-US" sz="2000" dirty="0" smtClean="0">
                <a:solidFill>
                  <a:srgbClr val="800000"/>
                </a:solidFill>
              </a:rPr>
              <a:t>objectives</a:t>
            </a:r>
            <a:endParaRPr lang="en-US" sz="2000" dirty="0">
              <a:solidFill>
                <a:srgbClr val="8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3061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oup 46"/>
          <p:cNvGrpSpPr/>
          <p:nvPr/>
        </p:nvGrpSpPr>
        <p:grpSpPr>
          <a:xfrm>
            <a:off x="1135632" y="2270700"/>
            <a:ext cx="6245929" cy="1731432"/>
            <a:chOff x="1135632" y="2270700"/>
            <a:chExt cx="6245929" cy="1731432"/>
          </a:xfrm>
        </p:grpSpPr>
        <p:pic>
          <p:nvPicPr>
            <p:cNvPr id="48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91458" y="3207035"/>
              <a:ext cx="390103" cy="3338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9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23618" y="3207035"/>
              <a:ext cx="390103" cy="3338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0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5632" y="3207035"/>
              <a:ext cx="390103" cy="3338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51" name="Straight Connector 50"/>
            <p:cNvCxnSpPr>
              <a:stCxn id="54" idx="0"/>
            </p:cNvCxnSpPr>
            <p:nvPr/>
          </p:nvCxnSpPr>
          <p:spPr bwMode="auto">
            <a:xfrm flipV="1">
              <a:off x="1710062" y="2837638"/>
              <a:ext cx="613887" cy="830656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2" name="Straight Connector 51"/>
            <p:cNvCxnSpPr>
              <a:endCxn id="69" idx="0"/>
            </p:cNvCxnSpPr>
            <p:nvPr/>
          </p:nvCxnSpPr>
          <p:spPr bwMode="auto">
            <a:xfrm>
              <a:off x="2128897" y="2315119"/>
              <a:ext cx="177759" cy="891916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3" name="Straight Connector 52"/>
            <p:cNvCxnSpPr>
              <a:endCxn id="49" idx="0"/>
            </p:cNvCxnSpPr>
            <p:nvPr/>
          </p:nvCxnSpPr>
          <p:spPr bwMode="auto">
            <a:xfrm flipH="1">
              <a:off x="1818670" y="2315119"/>
              <a:ext cx="250738" cy="891916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pic>
          <p:nvPicPr>
            <p:cNvPr id="54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15010" y="3668294"/>
              <a:ext cx="390103" cy="3338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5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27233" y="3668294"/>
              <a:ext cx="390103" cy="3338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6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51679" y="3668294"/>
              <a:ext cx="390103" cy="3338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7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88348" y="3668294"/>
              <a:ext cx="390103" cy="3338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8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12794" y="3668294"/>
              <a:ext cx="390103" cy="3338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9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3902" y="3668294"/>
              <a:ext cx="390103" cy="3338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0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25017" y="3668294"/>
              <a:ext cx="390103" cy="3338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1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37243" y="3668294"/>
              <a:ext cx="390103" cy="3338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2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00571" y="3668294"/>
              <a:ext cx="390103" cy="3338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3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03472" y="3207035"/>
              <a:ext cx="390103" cy="3338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4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15486" y="3207035"/>
              <a:ext cx="390103" cy="3338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5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27501" y="3207035"/>
              <a:ext cx="390103" cy="3338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6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39516" y="3207035"/>
              <a:ext cx="390103" cy="3338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7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51531" y="3207035"/>
              <a:ext cx="390103" cy="3338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8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76125" y="3668294"/>
              <a:ext cx="390103" cy="3338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9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11604" y="3207035"/>
              <a:ext cx="390103" cy="3338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0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99589" y="3207035"/>
              <a:ext cx="390103" cy="3338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1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39456" y="3668294"/>
              <a:ext cx="390103" cy="3338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2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63546" y="3207035"/>
              <a:ext cx="390103" cy="3338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3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75560" y="3207035"/>
              <a:ext cx="390103" cy="3338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4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87574" y="3207035"/>
              <a:ext cx="390103" cy="3338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75" name="Straight Connector 74"/>
            <p:cNvCxnSpPr>
              <a:endCxn id="71" idx="0"/>
            </p:cNvCxnSpPr>
            <p:nvPr/>
          </p:nvCxnSpPr>
          <p:spPr bwMode="auto">
            <a:xfrm>
              <a:off x="2369571" y="2837637"/>
              <a:ext cx="364937" cy="830657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6" name="Straight Connector 75"/>
            <p:cNvCxnSpPr>
              <a:endCxn id="74" idx="0"/>
            </p:cNvCxnSpPr>
            <p:nvPr/>
          </p:nvCxnSpPr>
          <p:spPr bwMode="auto">
            <a:xfrm flipH="1">
              <a:off x="3282626" y="2315120"/>
              <a:ext cx="364681" cy="891915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7" name="Straight Connector 76"/>
            <p:cNvCxnSpPr>
              <a:endCxn id="73" idx="0"/>
            </p:cNvCxnSpPr>
            <p:nvPr/>
          </p:nvCxnSpPr>
          <p:spPr bwMode="auto">
            <a:xfrm>
              <a:off x="3647915" y="2315120"/>
              <a:ext cx="122697" cy="891915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8" name="Straight Connector 77"/>
            <p:cNvCxnSpPr>
              <a:endCxn id="50" idx="0"/>
            </p:cNvCxnSpPr>
            <p:nvPr/>
          </p:nvCxnSpPr>
          <p:spPr bwMode="auto">
            <a:xfrm flipH="1">
              <a:off x="1330684" y="2315119"/>
              <a:ext cx="671955" cy="891916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9" name="Straight Connector 78"/>
            <p:cNvCxnSpPr>
              <a:endCxn id="55" idx="0"/>
            </p:cNvCxnSpPr>
            <p:nvPr/>
          </p:nvCxnSpPr>
          <p:spPr bwMode="auto">
            <a:xfrm flipH="1">
              <a:off x="2222285" y="2837637"/>
              <a:ext cx="101665" cy="830657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0" name="Straight Connector 79"/>
            <p:cNvCxnSpPr>
              <a:stCxn id="70" idx="0"/>
            </p:cNvCxnSpPr>
            <p:nvPr/>
          </p:nvCxnSpPr>
          <p:spPr bwMode="auto">
            <a:xfrm flipV="1">
              <a:off x="2794641" y="2315120"/>
              <a:ext cx="809564" cy="891915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1" name="Straight Connector 80"/>
            <p:cNvCxnSpPr>
              <a:endCxn id="59" idx="0"/>
            </p:cNvCxnSpPr>
            <p:nvPr/>
          </p:nvCxnSpPr>
          <p:spPr bwMode="auto">
            <a:xfrm>
              <a:off x="3701310" y="2837638"/>
              <a:ext cx="57644" cy="830656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2" name="Straight Connector 81"/>
            <p:cNvCxnSpPr/>
            <p:nvPr/>
          </p:nvCxnSpPr>
          <p:spPr bwMode="auto">
            <a:xfrm flipH="1" flipV="1">
              <a:off x="6646937" y="2837637"/>
              <a:ext cx="35452" cy="366886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3" name="Straight Connector 82"/>
            <p:cNvCxnSpPr>
              <a:endCxn id="67" idx="0"/>
            </p:cNvCxnSpPr>
            <p:nvPr/>
          </p:nvCxnSpPr>
          <p:spPr bwMode="auto">
            <a:xfrm flipH="1">
              <a:off x="4746583" y="2315119"/>
              <a:ext cx="237515" cy="891916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4" name="Straight Connector 83"/>
            <p:cNvCxnSpPr>
              <a:endCxn id="64" idx="0"/>
            </p:cNvCxnSpPr>
            <p:nvPr/>
          </p:nvCxnSpPr>
          <p:spPr bwMode="auto">
            <a:xfrm flipH="1">
              <a:off x="6210538" y="2315120"/>
              <a:ext cx="347654" cy="891915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5" name="Straight Connector 84"/>
            <p:cNvCxnSpPr>
              <a:endCxn id="65" idx="0"/>
            </p:cNvCxnSpPr>
            <p:nvPr/>
          </p:nvCxnSpPr>
          <p:spPr bwMode="auto">
            <a:xfrm flipH="1">
              <a:off x="5722553" y="2310527"/>
              <a:ext cx="800187" cy="89650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6" name="Straight Connector 85"/>
            <p:cNvCxnSpPr>
              <a:endCxn id="58" idx="0"/>
            </p:cNvCxnSpPr>
            <p:nvPr/>
          </p:nvCxnSpPr>
          <p:spPr bwMode="auto">
            <a:xfrm>
              <a:off x="5234568" y="2837639"/>
              <a:ext cx="573278" cy="830655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7" name="Straight Connector 86"/>
            <p:cNvCxnSpPr>
              <a:endCxn id="61" idx="0"/>
            </p:cNvCxnSpPr>
            <p:nvPr/>
          </p:nvCxnSpPr>
          <p:spPr bwMode="auto">
            <a:xfrm>
              <a:off x="6619018" y="2837639"/>
              <a:ext cx="213277" cy="830655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8" name="Straight Connector 87"/>
            <p:cNvCxnSpPr>
              <a:endCxn id="48" idx="0"/>
            </p:cNvCxnSpPr>
            <p:nvPr/>
          </p:nvCxnSpPr>
          <p:spPr bwMode="auto">
            <a:xfrm>
              <a:off x="6503472" y="2315120"/>
              <a:ext cx="683038" cy="891915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9" name="Straight Connector 88"/>
            <p:cNvCxnSpPr>
              <a:endCxn id="60" idx="0"/>
            </p:cNvCxnSpPr>
            <p:nvPr/>
          </p:nvCxnSpPr>
          <p:spPr bwMode="auto">
            <a:xfrm flipH="1">
              <a:off x="6320069" y="2837639"/>
              <a:ext cx="298950" cy="830655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0" name="Straight Connector 89"/>
            <p:cNvCxnSpPr>
              <a:stCxn id="72" idx="0"/>
            </p:cNvCxnSpPr>
            <p:nvPr/>
          </p:nvCxnSpPr>
          <p:spPr bwMode="auto">
            <a:xfrm flipV="1">
              <a:off x="4258598" y="2310527"/>
              <a:ext cx="725500" cy="89650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1" name="Straight Connector 90"/>
            <p:cNvCxnSpPr>
              <a:stCxn id="56" idx="0"/>
            </p:cNvCxnSpPr>
            <p:nvPr/>
          </p:nvCxnSpPr>
          <p:spPr bwMode="auto">
            <a:xfrm flipV="1">
              <a:off x="3246731" y="2837638"/>
              <a:ext cx="400577" cy="830656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2" name="Straight Connector 91"/>
            <p:cNvCxnSpPr>
              <a:stCxn id="68" idx="0"/>
            </p:cNvCxnSpPr>
            <p:nvPr/>
          </p:nvCxnSpPr>
          <p:spPr bwMode="auto">
            <a:xfrm flipH="1" flipV="1">
              <a:off x="3772140" y="2837638"/>
              <a:ext cx="499037" cy="830656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3" name="Straight Connector 92"/>
            <p:cNvCxnSpPr>
              <a:stCxn id="66" idx="0"/>
            </p:cNvCxnSpPr>
            <p:nvPr/>
          </p:nvCxnSpPr>
          <p:spPr bwMode="auto">
            <a:xfrm flipH="1" flipV="1">
              <a:off x="5202274" y="2837639"/>
              <a:ext cx="32294" cy="369396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4" name="Straight Connector 93"/>
            <p:cNvCxnSpPr>
              <a:stCxn id="62" idx="0"/>
            </p:cNvCxnSpPr>
            <p:nvPr/>
          </p:nvCxnSpPr>
          <p:spPr bwMode="auto">
            <a:xfrm flipH="1" flipV="1">
              <a:off x="5202274" y="2837640"/>
              <a:ext cx="93349" cy="830654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5" name="Straight Connector 94"/>
            <p:cNvCxnSpPr>
              <a:stCxn id="57" idx="0"/>
            </p:cNvCxnSpPr>
            <p:nvPr/>
          </p:nvCxnSpPr>
          <p:spPr bwMode="auto">
            <a:xfrm flipV="1">
              <a:off x="4783400" y="2270700"/>
              <a:ext cx="200698" cy="1397594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563" y="231775"/>
            <a:ext cx="8961437" cy="480131"/>
          </a:xfrm>
        </p:spPr>
        <p:txBody>
          <a:bodyPr/>
          <a:lstStyle/>
          <a:p>
            <a:r>
              <a:rPr lang="en-US" dirty="0" smtClean="0"/>
              <a:t>Managing Complexity</a:t>
            </a:r>
            <a:endParaRPr lang="en-US" dirty="0"/>
          </a:p>
        </p:txBody>
      </p:sp>
      <p:grpSp>
        <p:nvGrpSpPr>
          <p:cNvPr id="32" name="Group 31"/>
          <p:cNvGrpSpPr/>
          <p:nvPr/>
        </p:nvGrpSpPr>
        <p:grpSpPr>
          <a:xfrm>
            <a:off x="1155488" y="5566786"/>
            <a:ext cx="7144304" cy="854773"/>
            <a:chOff x="1155488" y="5566786"/>
            <a:chExt cx="7144304" cy="854773"/>
          </a:xfrm>
        </p:grpSpPr>
        <p:sp>
          <p:nvSpPr>
            <p:cNvPr id="3" name="TextBox 2"/>
            <p:cNvSpPr txBox="1"/>
            <p:nvPr/>
          </p:nvSpPr>
          <p:spPr>
            <a:xfrm>
              <a:off x="1155488" y="6059922"/>
              <a:ext cx="1499129" cy="361637"/>
            </a:xfrm>
            <a:prstGeom prst="rect">
              <a:avLst/>
            </a:prstGeom>
            <a:solidFill>
              <a:srgbClr val="FFCC66"/>
            </a:solidFill>
            <a:ln>
              <a:solidFill>
                <a:schemeClr val="accent6">
                  <a:lumMod val="75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ctr">
                <a:defRPr sz="700" b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itchFamily="34" charset="0"/>
                  <a:ea typeface="Verdana" pitchFamily="34" charset="0"/>
                  <a:cs typeface="Verdana" pitchFamily="34" charset="0"/>
                </a:defRPr>
              </a:lvl1pPr>
            </a:lstStyle>
            <a:p>
              <a:r>
                <a:rPr lang="en-US" dirty="0" smtClean="0"/>
                <a:t>&lt;&lt;goal&gt;&gt;</a:t>
              </a:r>
              <a:endParaRPr lang="en-US" dirty="0"/>
            </a:p>
            <a:p>
              <a:r>
                <a:rPr lang="en-US" sz="1050" b="1" dirty="0" smtClean="0">
                  <a:latin typeface="+mn-lt"/>
                </a:rPr>
                <a:t>Optimize Operations</a:t>
              </a:r>
              <a:endParaRPr lang="en-US" sz="1050" b="1" dirty="0">
                <a:latin typeface="+mn-lt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4114786" y="6059922"/>
              <a:ext cx="2032929" cy="361637"/>
            </a:xfrm>
            <a:prstGeom prst="rect">
              <a:avLst/>
            </a:prstGeom>
            <a:solidFill>
              <a:srgbClr val="FFCC66"/>
            </a:solidFill>
            <a:ln>
              <a:solidFill>
                <a:schemeClr val="accent6">
                  <a:lumMod val="75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ctr">
                <a:defRPr sz="700" b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itchFamily="34" charset="0"/>
                  <a:ea typeface="Verdana" pitchFamily="34" charset="0"/>
                  <a:cs typeface="Verdana" pitchFamily="34" charset="0"/>
                </a:defRPr>
              </a:lvl1pPr>
            </a:lstStyle>
            <a:p>
              <a:r>
                <a:rPr lang="en-US" dirty="0" smtClean="0"/>
                <a:t>&lt;&lt;goal&gt;&gt;</a:t>
              </a:r>
              <a:endParaRPr lang="en-US" dirty="0"/>
            </a:p>
            <a:p>
              <a:r>
                <a:rPr lang="en-US" sz="1050" b="1" dirty="0" smtClean="0">
                  <a:latin typeface="+mn-lt"/>
                </a:rPr>
                <a:t>Respond to Customer Needs</a:t>
              </a:r>
              <a:endParaRPr lang="en-US" sz="1050" b="1" dirty="0">
                <a:latin typeface="+mn-lt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6189919" y="6059922"/>
              <a:ext cx="2109873" cy="361637"/>
            </a:xfrm>
            <a:prstGeom prst="rect">
              <a:avLst/>
            </a:prstGeom>
            <a:solidFill>
              <a:srgbClr val="FFCC66"/>
            </a:solidFill>
            <a:ln>
              <a:solidFill>
                <a:schemeClr val="accent6">
                  <a:lumMod val="75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ctr">
                <a:defRPr sz="700" b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itchFamily="34" charset="0"/>
                  <a:ea typeface="Verdana" pitchFamily="34" charset="0"/>
                  <a:cs typeface="Verdana" pitchFamily="34" charset="0"/>
                </a:defRPr>
              </a:lvl1pPr>
            </a:lstStyle>
            <a:p>
              <a:r>
                <a:rPr lang="en-US" dirty="0" smtClean="0"/>
                <a:t>&lt;&lt;goal&gt;&gt;</a:t>
              </a:r>
              <a:endParaRPr lang="en-US" dirty="0"/>
            </a:p>
            <a:p>
              <a:r>
                <a:rPr lang="en-US" sz="1050" b="1" dirty="0" smtClean="0">
                  <a:latin typeface="+mn-lt"/>
                </a:rPr>
                <a:t>Define Mobile User Processes</a:t>
              </a:r>
              <a:endParaRPr lang="en-US" sz="1050" b="1" dirty="0">
                <a:latin typeface="+mn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281361" y="5566786"/>
              <a:ext cx="1529586" cy="361637"/>
            </a:xfrm>
            <a:prstGeom prst="rect">
              <a:avLst/>
            </a:prstGeom>
            <a:solidFill>
              <a:srgbClr val="FFCC66"/>
            </a:solidFill>
            <a:ln>
              <a:solidFill>
                <a:schemeClr val="accent6">
                  <a:lumMod val="75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ctr">
                <a:defRPr sz="700" b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itchFamily="34" charset="0"/>
                  <a:ea typeface="Verdana" pitchFamily="34" charset="0"/>
                  <a:cs typeface="Verdana" pitchFamily="34" charset="0"/>
                </a:defRPr>
              </a:lvl1pPr>
            </a:lstStyle>
            <a:p>
              <a:r>
                <a:rPr lang="en-US" dirty="0" smtClean="0"/>
                <a:t>&lt;&lt;goal&gt;&gt;</a:t>
              </a:r>
              <a:endParaRPr lang="en-US" dirty="0"/>
            </a:p>
            <a:p>
              <a:r>
                <a:rPr lang="en-US" sz="1050" b="1" dirty="0" smtClean="0">
                  <a:latin typeface="+mn-lt"/>
                </a:rPr>
                <a:t>Sustain Environment</a:t>
              </a:r>
              <a:endParaRPr lang="en-US" sz="1050" b="1" dirty="0">
                <a:latin typeface="+mn-lt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548650" y="5566786"/>
              <a:ext cx="2656496" cy="361637"/>
            </a:xfrm>
            <a:prstGeom prst="rect">
              <a:avLst/>
            </a:prstGeom>
            <a:solidFill>
              <a:srgbClr val="FFCC66"/>
            </a:solidFill>
            <a:ln>
              <a:solidFill>
                <a:schemeClr val="accent6">
                  <a:lumMod val="75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ctr">
                <a:defRPr sz="700" b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itchFamily="34" charset="0"/>
                  <a:ea typeface="Verdana" pitchFamily="34" charset="0"/>
                  <a:cs typeface="Verdana" pitchFamily="34" charset="0"/>
                </a:defRPr>
              </a:lvl1pPr>
            </a:lstStyle>
            <a:p>
              <a:r>
                <a:rPr lang="en-US" dirty="0" smtClean="0"/>
                <a:t>&lt;&lt;goal&gt;&gt;</a:t>
              </a:r>
              <a:endParaRPr lang="en-US" dirty="0"/>
            </a:p>
            <a:p>
              <a:r>
                <a:rPr lang="en-US" sz="1050" b="1" dirty="0" smtClean="0">
                  <a:latin typeface="+mn-lt"/>
                </a:rPr>
                <a:t>Integrate Case and Asset Management</a:t>
              </a:r>
              <a:endParaRPr lang="en-US" sz="1050" b="1" dirty="0">
                <a:latin typeface="+mn-lt"/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2706155" y="6059922"/>
              <a:ext cx="1332416" cy="361637"/>
            </a:xfrm>
            <a:prstGeom prst="rect">
              <a:avLst/>
            </a:prstGeom>
            <a:solidFill>
              <a:srgbClr val="FFCC66"/>
            </a:solidFill>
            <a:ln>
              <a:solidFill>
                <a:schemeClr val="accent6">
                  <a:lumMod val="75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ctr">
                <a:defRPr sz="700" b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itchFamily="34" charset="0"/>
                  <a:ea typeface="Verdana" pitchFamily="34" charset="0"/>
                  <a:cs typeface="Verdana" pitchFamily="34" charset="0"/>
                </a:defRPr>
              </a:lvl1pPr>
            </a:lstStyle>
            <a:p>
              <a:r>
                <a:rPr lang="en-US" dirty="0" smtClean="0"/>
                <a:t>&lt;&lt;goal&gt;&gt;</a:t>
              </a:r>
              <a:endParaRPr lang="en-US" dirty="0"/>
            </a:p>
            <a:p>
              <a:r>
                <a:rPr lang="en-US" sz="1050" b="1" dirty="0" smtClean="0">
                  <a:latin typeface="+mn-lt"/>
                </a:rPr>
                <a:t>Increase Revenue</a:t>
              </a:r>
              <a:endParaRPr lang="en-US" sz="1050" b="1" dirty="0">
                <a:latin typeface="+mn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264916" y="5566786"/>
              <a:ext cx="1939955" cy="361637"/>
            </a:xfrm>
            <a:prstGeom prst="rect">
              <a:avLst/>
            </a:prstGeom>
            <a:solidFill>
              <a:srgbClr val="FFCC66"/>
            </a:solidFill>
            <a:ln>
              <a:solidFill>
                <a:schemeClr val="accent6">
                  <a:lumMod val="75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ctr">
                <a:defRPr sz="700" b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itchFamily="34" charset="0"/>
                  <a:ea typeface="Verdana" pitchFamily="34" charset="0"/>
                  <a:cs typeface="Verdana" pitchFamily="34" charset="0"/>
                </a:defRPr>
              </a:lvl1pPr>
            </a:lstStyle>
            <a:p>
              <a:r>
                <a:rPr lang="en-US" dirty="0" smtClean="0"/>
                <a:t>&lt;&lt;goal&gt;&gt;</a:t>
              </a:r>
              <a:endParaRPr lang="en-US" dirty="0"/>
            </a:p>
            <a:p>
              <a:r>
                <a:rPr lang="en-US" sz="1050" b="1" dirty="0" smtClean="0">
                  <a:latin typeface="+mn-lt"/>
                </a:rPr>
                <a:t>Conserve Water Resources</a:t>
              </a:r>
              <a:endParaRPr lang="en-US" sz="1050" b="1" dirty="0">
                <a:latin typeface="+mn-lt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1366732" y="1703757"/>
            <a:ext cx="5963970" cy="1314699"/>
            <a:chOff x="1366732" y="1703757"/>
            <a:chExt cx="5963970" cy="1314699"/>
          </a:xfrm>
        </p:grpSpPr>
        <p:cxnSp>
          <p:nvCxnSpPr>
            <p:cNvPr id="11" name="Straight Connector 10"/>
            <p:cNvCxnSpPr/>
            <p:nvPr/>
          </p:nvCxnSpPr>
          <p:spPr bwMode="auto">
            <a:xfrm flipV="1">
              <a:off x="2369571" y="1703758"/>
              <a:ext cx="2019588" cy="1133879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Straight Connector 11"/>
            <p:cNvCxnSpPr/>
            <p:nvPr/>
          </p:nvCxnSpPr>
          <p:spPr bwMode="auto">
            <a:xfrm flipV="1">
              <a:off x="2225310" y="1703757"/>
              <a:ext cx="2097201" cy="60677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" name="Straight Connector 12"/>
            <p:cNvCxnSpPr/>
            <p:nvPr/>
          </p:nvCxnSpPr>
          <p:spPr bwMode="auto">
            <a:xfrm flipV="1">
              <a:off x="3604205" y="1703758"/>
              <a:ext cx="784954" cy="611361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Straight Connector 13"/>
            <p:cNvCxnSpPr/>
            <p:nvPr/>
          </p:nvCxnSpPr>
          <p:spPr bwMode="auto">
            <a:xfrm flipH="1" flipV="1">
              <a:off x="4389159" y="1703759"/>
              <a:ext cx="687849" cy="61136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" name="Straight Connector 14"/>
            <p:cNvCxnSpPr/>
            <p:nvPr/>
          </p:nvCxnSpPr>
          <p:spPr bwMode="auto">
            <a:xfrm flipH="1" flipV="1">
              <a:off x="4445942" y="1703758"/>
              <a:ext cx="2043297" cy="611361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" name="Straight Connector 15"/>
            <p:cNvCxnSpPr/>
            <p:nvPr/>
          </p:nvCxnSpPr>
          <p:spPr bwMode="auto">
            <a:xfrm>
              <a:off x="4445942" y="1703759"/>
              <a:ext cx="788626" cy="1133878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Straight Connector 16"/>
            <p:cNvCxnSpPr/>
            <p:nvPr/>
          </p:nvCxnSpPr>
          <p:spPr bwMode="auto">
            <a:xfrm>
              <a:off x="4389159" y="1703757"/>
              <a:ext cx="2248084" cy="113388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Straight Connector 17"/>
            <p:cNvCxnSpPr/>
            <p:nvPr/>
          </p:nvCxnSpPr>
          <p:spPr bwMode="auto">
            <a:xfrm flipH="1">
              <a:off x="3721224" y="1703759"/>
              <a:ext cx="667935" cy="1133878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9" name="TextBox 18"/>
            <p:cNvSpPr txBox="1"/>
            <p:nvPr/>
          </p:nvSpPr>
          <p:spPr>
            <a:xfrm>
              <a:off x="1914960" y="2656819"/>
              <a:ext cx="909223" cy="36163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700" b="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itchFamily="34" charset="0"/>
                  <a:ea typeface="Verdana" pitchFamily="34" charset="0"/>
                  <a:cs typeface="Verdana" pitchFamily="34" charset="0"/>
                </a:rPr>
                <a:t>&lt;&lt;capability&gt;&gt;</a:t>
              </a:r>
            </a:p>
            <a:p>
              <a:pPr algn="ctr"/>
              <a:r>
                <a:rPr lang="en-US" sz="105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Safe Public</a:t>
              </a:r>
              <a:endParaRPr lang="en-US" sz="10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366732" y="2129710"/>
              <a:ext cx="1600118" cy="36163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700" b="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itchFamily="34" charset="0"/>
                  <a:ea typeface="Verdana" pitchFamily="34" charset="0"/>
                  <a:cs typeface="Verdana" pitchFamily="34" charset="0"/>
                </a:rPr>
                <a:t>&lt;&lt;capability&gt;&gt;</a:t>
              </a:r>
            </a:p>
            <a:p>
              <a:pPr algn="ctr"/>
              <a:r>
                <a:rPr lang="en-US" sz="105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Manage Infrastructure</a:t>
              </a:r>
              <a:endParaRPr lang="en-US" sz="10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128998" y="2129709"/>
              <a:ext cx="963726" cy="36163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ctr">
                <a:defRPr sz="700" b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itchFamily="34" charset="0"/>
                  <a:ea typeface="Verdana" pitchFamily="34" charset="0"/>
                  <a:cs typeface="Verdana" pitchFamily="34" charset="0"/>
                </a:defRPr>
              </a:lvl1pPr>
            </a:lstStyle>
            <a:p>
              <a:r>
                <a:rPr lang="en-US" dirty="0"/>
                <a:t>&lt;&lt;capability&gt;&gt;</a:t>
              </a:r>
            </a:p>
            <a:p>
              <a:r>
                <a:rPr lang="en-US" sz="1050" b="1" dirty="0">
                  <a:latin typeface="Arial" charset="0"/>
                  <a:ea typeface="+mn-ea"/>
                  <a:cs typeface="Arial" charset="0"/>
                </a:rPr>
                <a:t>Clean Water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250564" y="2129710"/>
              <a:ext cx="1467069" cy="36163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700" b="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itchFamily="34" charset="0"/>
                  <a:ea typeface="Verdana" pitchFamily="34" charset="0"/>
                  <a:cs typeface="Verdana" pitchFamily="34" charset="0"/>
                </a:rPr>
                <a:t>&lt;&lt;capability&gt;&gt;</a:t>
              </a:r>
            </a:p>
            <a:p>
              <a:pPr algn="ctr"/>
              <a:r>
                <a:rPr lang="en-US" sz="105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Equal Opportunities</a:t>
              </a:r>
              <a:endParaRPr lang="en-US" sz="10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4637289" y="2656819"/>
              <a:ext cx="1194558" cy="36163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700" b="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itchFamily="34" charset="0"/>
                  <a:ea typeface="Verdana" pitchFamily="34" charset="0"/>
                  <a:cs typeface="Verdana" pitchFamily="34" charset="0"/>
                </a:rPr>
                <a:t>&lt;&lt;capability&gt;&gt;</a:t>
              </a:r>
            </a:p>
            <a:p>
              <a:pPr algn="ctr"/>
              <a:r>
                <a:rPr lang="en-US" sz="105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Reliable Energy</a:t>
              </a:r>
              <a:endParaRPr lang="en-US" sz="10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2996506" y="2656819"/>
              <a:ext cx="1449436" cy="36163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700" b="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itchFamily="34" charset="0"/>
                  <a:ea typeface="Verdana" pitchFamily="34" charset="0"/>
                  <a:cs typeface="Verdana" pitchFamily="34" charset="0"/>
                </a:rPr>
                <a:t>&lt;&lt;capability&gt;&gt;</a:t>
              </a:r>
            </a:p>
            <a:p>
              <a:pPr algn="ctr"/>
              <a:r>
                <a:rPr lang="en-US" sz="105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Healthy Community</a:t>
              </a:r>
              <a:endParaRPr lang="en-US" sz="10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5831847" y="2134301"/>
              <a:ext cx="1314784" cy="36163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700" b="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itchFamily="34" charset="0"/>
                  <a:ea typeface="Verdana" pitchFamily="34" charset="0"/>
                  <a:cs typeface="Verdana" pitchFamily="34" charset="0"/>
                </a:rPr>
                <a:t>&lt;&lt;capability&gt;&gt;</a:t>
              </a:r>
            </a:p>
            <a:p>
              <a:pPr algn="ctr"/>
              <a:r>
                <a:rPr lang="en-US" sz="105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Healthy Economy</a:t>
              </a:r>
              <a:endParaRPr lang="en-US" sz="10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5943784" y="2656819"/>
              <a:ext cx="1386918" cy="36163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700" b="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itchFamily="34" charset="0"/>
                  <a:ea typeface="Verdana" pitchFamily="34" charset="0"/>
                  <a:cs typeface="Verdana" pitchFamily="34" charset="0"/>
                </a:rPr>
                <a:t>&lt;&lt;capability&gt;&gt;</a:t>
              </a:r>
            </a:p>
            <a:p>
              <a:pPr algn="ctr"/>
              <a:r>
                <a:rPr lang="en-US" sz="105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Mobile Community</a:t>
              </a:r>
              <a:endParaRPr lang="en-US" sz="10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3334263" y="3066756"/>
            <a:ext cx="2030797" cy="2478928"/>
            <a:chOff x="3334263" y="3066756"/>
            <a:chExt cx="2030797" cy="2478928"/>
          </a:xfrm>
        </p:grpSpPr>
        <p:sp>
          <p:nvSpPr>
            <p:cNvPr id="27" name="Down Arrow 26"/>
            <p:cNvSpPr/>
            <p:nvPr/>
          </p:nvSpPr>
          <p:spPr bwMode="auto">
            <a:xfrm>
              <a:off x="3334263" y="3066756"/>
              <a:ext cx="2030797" cy="2478928"/>
            </a:xfrm>
            <a:prstGeom prst="downArrow">
              <a:avLst/>
            </a:prstGeom>
            <a:gradFill>
              <a:gsLst>
                <a:gs pos="0">
                  <a:srgbClr val="FF9900"/>
                </a:gs>
                <a:gs pos="50000">
                  <a:srgbClr val="FF9900"/>
                </a:gs>
                <a:gs pos="100000">
                  <a:srgbClr val="F8F8F8"/>
                </a:gs>
              </a:gsLst>
              <a:lin ang="5400000" scaled="0"/>
            </a:gra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31" name="TextBox 30"/>
            <p:cNvSpPr txBox="1"/>
            <p:nvPr/>
          </p:nvSpPr>
          <p:spPr>
            <a:xfrm rot="16200000">
              <a:off x="3380486" y="4041984"/>
              <a:ext cx="193835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effectLst>
                    <a:glow rad="101600">
                      <a:srgbClr val="FFCC66">
                        <a:alpha val="60000"/>
                      </a:srgbClr>
                    </a:glow>
                  </a:effectLst>
                  <a:latin typeface="Verdana" pitchFamily="34" charset="0"/>
                  <a:ea typeface="Verdana" pitchFamily="34" charset="0"/>
                  <a:cs typeface="Verdana" pitchFamily="34" charset="0"/>
                </a:rPr>
                <a:t>Establish Goals</a:t>
              </a:r>
              <a:endParaRPr lang="en-US" sz="1600" dirty="0">
                <a:effectLst>
                  <a:glow rad="101600">
                    <a:srgbClr val="FFCC66">
                      <a:alpha val="60000"/>
                    </a:srgbClr>
                  </a:glow>
                </a:effectLst>
                <a:latin typeface="Verdana" pitchFamily="34" charset="0"/>
                <a:ea typeface="Verdana" pitchFamily="34" charset="0"/>
                <a:cs typeface="Verdana" pitchFamily="34" charset="0"/>
              </a:endParaRPr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3694097" y="1522939"/>
            <a:ext cx="1390125" cy="361637"/>
          </a:xfrm>
          <a:prstGeom prst="rect">
            <a:avLst/>
          </a:prstGeom>
          <a:solidFill>
            <a:srgbClr val="FFFF66"/>
          </a:solidFill>
          <a:ln>
            <a:solidFill>
              <a:schemeClr val="accent6">
                <a:lumMod val="75000"/>
              </a:schemeClr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700"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r>
              <a:rPr lang="en-US" dirty="0"/>
              <a:t>&lt;&lt;vision&gt;&gt;</a:t>
            </a:r>
          </a:p>
          <a:p>
            <a:r>
              <a:rPr lang="en-US" sz="1050" b="1" dirty="0">
                <a:latin typeface="+mn-lt"/>
              </a:rPr>
              <a:t>Best </a:t>
            </a:r>
            <a:r>
              <a:rPr lang="en-US" sz="1050" b="1" dirty="0" smtClean="0">
                <a:latin typeface="+mn-lt"/>
              </a:rPr>
              <a:t>Managed City</a:t>
            </a:r>
            <a:endParaRPr lang="en-US" sz="1050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05635727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Managing </a:t>
            </a:r>
            <a:r>
              <a:rPr lang="en-US" dirty="0"/>
              <a:t>Complexity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935501" y="1505242"/>
            <a:ext cx="6808763" cy="4937760"/>
            <a:chOff x="935501" y="1533378"/>
            <a:chExt cx="6808763" cy="4937760"/>
          </a:xfrm>
        </p:grpSpPr>
        <p:sp>
          <p:nvSpPr>
            <p:cNvPr id="4" name="Rectangle 3"/>
            <p:cNvSpPr/>
            <p:nvPr/>
          </p:nvSpPr>
          <p:spPr bwMode="auto">
            <a:xfrm>
              <a:off x="935501" y="1533378"/>
              <a:ext cx="6808763" cy="4937760"/>
            </a:xfrm>
            <a:prstGeom prst="rect">
              <a:avLst/>
            </a:prstGeom>
            <a:solidFill>
              <a:schemeClr val="tx1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1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Arial" charset="0"/>
              </a:endParaRPr>
            </a:p>
          </p:txBody>
        </p:sp>
        <p:pic>
          <p:nvPicPr>
            <p:cNvPr id="5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176"/>
            <a:stretch/>
          </p:blipFill>
          <p:spPr bwMode="auto">
            <a:xfrm>
              <a:off x="3537242" y="3456437"/>
              <a:ext cx="3049447" cy="277697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Picture 5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91461" y="2315229"/>
              <a:ext cx="2199957" cy="299151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4812" y="3387123"/>
              <a:ext cx="1209675" cy="8477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" name="Picture 4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522"/>
            <a:stretch/>
          </p:blipFill>
          <p:spPr bwMode="auto">
            <a:xfrm>
              <a:off x="2988609" y="1663504"/>
              <a:ext cx="2616751" cy="255055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Equal 8"/>
            <p:cNvSpPr/>
            <p:nvPr/>
          </p:nvSpPr>
          <p:spPr bwMode="auto">
            <a:xfrm>
              <a:off x="2117188" y="3387123"/>
              <a:ext cx="717452" cy="750585"/>
            </a:xfrm>
            <a:prstGeom prst="mathEqual">
              <a:avLst>
                <a:gd name="adj1" fmla="val 14149"/>
                <a:gd name="adj2" fmla="val 11760"/>
              </a:avLst>
            </a:prstGeom>
            <a:solidFill>
              <a:srgbClr val="92D050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1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Arial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028633" y="2927950"/>
              <a:ext cx="11913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smtClean="0">
                  <a:solidFill>
                    <a:srgbClr val="8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itchFamily="34" charset="0"/>
                  <a:ea typeface="Verdana" pitchFamily="34" charset="0"/>
                  <a:cs typeface="Verdana" pitchFamily="34" charset="0"/>
                </a:rPr>
                <a:t>Process</a:t>
              </a:r>
              <a:endParaRPr lang="en-US" sz="1800" dirty="0"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6947207" y="6557257"/>
            <a:ext cx="169790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i="1" dirty="0" smtClean="0">
                <a:latin typeface="Verdana" pitchFamily="34" charset="0"/>
                <a:ea typeface="Verdana" pitchFamily="34" charset="0"/>
                <a:cs typeface="Verdana" pitchFamily="34" charset="0"/>
                <a:hlinkClick r:id="rId6"/>
              </a:rPr>
              <a:t>Sample use case model</a:t>
            </a:r>
            <a:endParaRPr lang="en-US" sz="900" i="1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25293" y="5278607"/>
            <a:ext cx="42755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Stakeholder developed!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3521757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" name="Group 96"/>
          <p:cNvGrpSpPr/>
          <p:nvPr/>
        </p:nvGrpSpPr>
        <p:grpSpPr>
          <a:xfrm>
            <a:off x="526454" y="3486268"/>
            <a:ext cx="7541038" cy="2960779"/>
            <a:chOff x="526454" y="3486268"/>
            <a:chExt cx="7541038" cy="2960779"/>
          </a:xfrm>
        </p:grpSpPr>
        <p:pic>
          <p:nvPicPr>
            <p:cNvPr id="98" name="Picture 97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2999536" y="5030468"/>
              <a:ext cx="1387432" cy="6057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99" name="Picture 2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4149592" y="4029614"/>
              <a:ext cx="1193982" cy="1087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0" name="Picture 4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3562544" y="4225956"/>
              <a:ext cx="943239" cy="9251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1" name="Picture 2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1772580" y="4029614"/>
              <a:ext cx="1193982" cy="1087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" name="Picture 2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526454" y="4831612"/>
              <a:ext cx="1310445" cy="7352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3" name="Picture 3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1050199" y="4471326"/>
              <a:ext cx="1387432" cy="6057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4" name="Picture 4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2794641" y="4057315"/>
              <a:ext cx="1020964" cy="99513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5" name="Picture 4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796195" y="3588012"/>
              <a:ext cx="1812481" cy="17666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6" name="Picture 3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4357822" y="3486268"/>
              <a:ext cx="2174023" cy="9492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7" name="Picture 4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4126807" y="4835794"/>
              <a:ext cx="1020964" cy="99513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8" name="Picture 3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1914960" y="5030469"/>
              <a:ext cx="1387432" cy="6057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9" name="Picture 3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4827491" y="5030469"/>
              <a:ext cx="1387432" cy="6057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0" name="Picture 4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5884074" y="5521943"/>
              <a:ext cx="943239" cy="9251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1" name="Picture 2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584685" y="5263105"/>
              <a:ext cx="1193982" cy="1087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2" name="Picture 4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2076386" y="5262308"/>
              <a:ext cx="1020964" cy="99513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3" name="Picture 2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4421785" y="5616846"/>
              <a:ext cx="1310445" cy="7352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4" name="Picture 3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6229664" y="5841262"/>
              <a:ext cx="1387432" cy="6057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5" name="Picture 2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6206217" y="3588012"/>
              <a:ext cx="1861275" cy="16949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6" name="Picture 2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5876624" y="4077561"/>
              <a:ext cx="1310445" cy="7352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7" name="Picture 4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7046528" y="4990401"/>
              <a:ext cx="1020964" cy="99513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8" name="Picture 2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1181676" y="5314614"/>
              <a:ext cx="1310445" cy="7352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9" name="Picture 2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5364210" y="5196099"/>
              <a:ext cx="1193982" cy="1087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0" name="Picture 4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6559725" y="5106260"/>
              <a:ext cx="1020964" cy="99513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21" name="Picture 2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3241086" y="5522018"/>
              <a:ext cx="1310445" cy="7352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2" name="Picture 3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5659096" y="4545275"/>
              <a:ext cx="1387432" cy="6057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23" name="Picture 4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3310106" y="4128941"/>
              <a:ext cx="1448114" cy="14202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7" name="Group 46"/>
          <p:cNvGrpSpPr/>
          <p:nvPr/>
        </p:nvGrpSpPr>
        <p:grpSpPr>
          <a:xfrm>
            <a:off x="1135632" y="2270700"/>
            <a:ext cx="6245929" cy="1731432"/>
            <a:chOff x="1135632" y="2270700"/>
            <a:chExt cx="6245929" cy="1731432"/>
          </a:xfrm>
        </p:grpSpPr>
        <p:pic>
          <p:nvPicPr>
            <p:cNvPr id="48" name="Picture 2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91458" y="3207035"/>
              <a:ext cx="390103" cy="3338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9" name="Picture 2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23618" y="3207035"/>
              <a:ext cx="390103" cy="3338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0" name="Picture 2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5632" y="3207035"/>
              <a:ext cx="390103" cy="3338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51" name="Straight Connector 50"/>
            <p:cNvCxnSpPr>
              <a:stCxn id="54" idx="0"/>
            </p:cNvCxnSpPr>
            <p:nvPr/>
          </p:nvCxnSpPr>
          <p:spPr bwMode="auto">
            <a:xfrm flipV="1">
              <a:off x="1710062" y="2837638"/>
              <a:ext cx="613887" cy="830656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2" name="Straight Connector 51"/>
            <p:cNvCxnSpPr>
              <a:endCxn id="69" idx="0"/>
            </p:cNvCxnSpPr>
            <p:nvPr/>
          </p:nvCxnSpPr>
          <p:spPr bwMode="auto">
            <a:xfrm>
              <a:off x="2128897" y="2315119"/>
              <a:ext cx="177759" cy="891916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3" name="Straight Connector 52"/>
            <p:cNvCxnSpPr>
              <a:endCxn id="49" idx="0"/>
            </p:cNvCxnSpPr>
            <p:nvPr/>
          </p:nvCxnSpPr>
          <p:spPr bwMode="auto">
            <a:xfrm flipH="1">
              <a:off x="1818670" y="2315119"/>
              <a:ext cx="250738" cy="891916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pic>
          <p:nvPicPr>
            <p:cNvPr id="54" name="Picture 2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15010" y="3668294"/>
              <a:ext cx="390103" cy="3338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5" name="Picture 2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27233" y="3668294"/>
              <a:ext cx="390103" cy="3338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6" name="Picture 2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51679" y="3668294"/>
              <a:ext cx="390103" cy="3338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7" name="Picture 2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88348" y="3668294"/>
              <a:ext cx="390103" cy="3338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8" name="Picture 2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12794" y="3668294"/>
              <a:ext cx="390103" cy="3338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9" name="Picture 2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3902" y="3668294"/>
              <a:ext cx="390103" cy="3338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0" name="Picture 2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25017" y="3668294"/>
              <a:ext cx="390103" cy="3338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1" name="Picture 2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37243" y="3668294"/>
              <a:ext cx="390103" cy="3338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2" name="Picture 2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00571" y="3668294"/>
              <a:ext cx="390103" cy="3338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3" name="Picture 2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03472" y="3207035"/>
              <a:ext cx="390103" cy="3338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4" name="Picture 2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15486" y="3207035"/>
              <a:ext cx="390103" cy="3338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5" name="Picture 2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27501" y="3207035"/>
              <a:ext cx="390103" cy="3338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6" name="Picture 2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39516" y="3207035"/>
              <a:ext cx="390103" cy="3338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7" name="Picture 2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51531" y="3207035"/>
              <a:ext cx="390103" cy="3338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8" name="Picture 2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76125" y="3668294"/>
              <a:ext cx="390103" cy="3338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9" name="Picture 2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11604" y="3207035"/>
              <a:ext cx="390103" cy="3338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0" name="Picture 2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99589" y="3207035"/>
              <a:ext cx="390103" cy="3338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1" name="Picture 2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39456" y="3668294"/>
              <a:ext cx="390103" cy="3338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2" name="Picture 2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63546" y="3207035"/>
              <a:ext cx="390103" cy="3338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3" name="Picture 2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75560" y="3207035"/>
              <a:ext cx="390103" cy="3338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4" name="Picture 2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87574" y="3207035"/>
              <a:ext cx="390103" cy="3338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75" name="Straight Connector 74"/>
            <p:cNvCxnSpPr>
              <a:endCxn id="71" idx="0"/>
            </p:cNvCxnSpPr>
            <p:nvPr/>
          </p:nvCxnSpPr>
          <p:spPr bwMode="auto">
            <a:xfrm>
              <a:off x="2369571" y="2837637"/>
              <a:ext cx="364937" cy="830657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6" name="Straight Connector 75"/>
            <p:cNvCxnSpPr>
              <a:endCxn id="74" idx="0"/>
            </p:cNvCxnSpPr>
            <p:nvPr/>
          </p:nvCxnSpPr>
          <p:spPr bwMode="auto">
            <a:xfrm flipH="1">
              <a:off x="3282626" y="2315120"/>
              <a:ext cx="364681" cy="891915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7" name="Straight Connector 76"/>
            <p:cNvCxnSpPr>
              <a:endCxn id="73" idx="0"/>
            </p:cNvCxnSpPr>
            <p:nvPr/>
          </p:nvCxnSpPr>
          <p:spPr bwMode="auto">
            <a:xfrm>
              <a:off x="3647915" y="2315120"/>
              <a:ext cx="122697" cy="891915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8" name="Straight Connector 77"/>
            <p:cNvCxnSpPr>
              <a:endCxn id="50" idx="0"/>
            </p:cNvCxnSpPr>
            <p:nvPr/>
          </p:nvCxnSpPr>
          <p:spPr bwMode="auto">
            <a:xfrm flipH="1">
              <a:off x="1330684" y="2315119"/>
              <a:ext cx="671955" cy="891916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9" name="Straight Connector 78"/>
            <p:cNvCxnSpPr>
              <a:endCxn id="55" idx="0"/>
            </p:cNvCxnSpPr>
            <p:nvPr/>
          </p:nvCxnSpPr>
          <p:spPr bwMode="auto">
            <a:xfrm flipH="1">
              <a:off x="2222285" y="2837637"/>
              <a:ext cx="101665" cy="830657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0" name="Straight Connector 79"/>
            <p:cNvCxnSpPr>
              <a:stCxn id="70" idx="0"/>
            </p:cNvCxnSpPr>
            <p:nvPr/>
          </p:nvCxnSpPr>
          <p:spPr bwMode="auto">
            <a:xfrm flipV="1">
              <a:off x="2794641" y="2315120"/>
              <a:ext cx="809564" cy="891915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1" name="Straight Connector 80"/>
            <p:cNvCxnSpPr>
              <a:endCxn id="59" idx="0"/>
            </p:cNvCxnSpPr>
            <p:nvPr/>
          </p:nvCxnSpPr>
          <p:spPr bwMode="auto">
            <a:xfrm>
              <a:off x="3701310" y="2837638"/>
              <a:ext cx="57644" cy="830656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2" name="Straight Connector 81"/>
            <p:cNvCxnSpPr/>
            <p:nvPr/>
          </p:nvCxnSpPr>
          <p:spPr bwMode="auto">
            <a:xfrm flipH="1" flipV="1">
              <a:off x="6646937" y="2837637"/>
              <a:ext cx="35452" cy="366886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3" name="Straight Connector 82"/>
            <p:cNvCxnSpPr>
              <a:endCxn id="67" idx="0"/>
            </p:cNvCxnSpPr>
            <p:nvPr/>
          </p:nvCxnSpPr>
          <p:spPr bwMode="auto">
            <a:xfrm flipH="1">
              <a:off x="4746583" y="2315119"/>
              <a:ext cx="237515" cy="891916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4" name="Straight Connector 83"/>
            <p:cNvCxnSpPr>
              <a:endCxn id="64" idx="0"/>
            </p:cNvCxnSpPr>
            <p:nvPr/>
          </p:nvCxnSpPr>
          <p:spPr bwMode="auto">
            <a:xfrm flipH="1">
              <a:off x="6210538" y="2315120"/>
              <a:ext cx="347654" cy="891915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5" name="Straight Connector 84"/>
            <p:cNvCxnSpPr>
              <a:endCxn id="65" idx="0"/>
            </p:cNvCxnSpPr>
            <p:nvPr/>
          </p:nvCxnSpPr>
          <p:spPr bwMode="auto">
            <a:xfrm flipH="1">
              <a:off x="5722553" y="2310527"/>
              <a:ext cx="800187" cy="89650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6" name="Straight Connector 85"/>
            <p:cNvCxnSpPr>
              <a:endCxn id="58" idx="0"/>
            </p:cNvCxnSpPr>
            <p:nvPr/>
          </p:nvCxnSpPr>
          <p:spPr bwMode="auto">
            <a:xfrm>
              <a:off x="5234568" y="2837639"/>
              <a:ext cx="573278" cy="830655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7" name="Straight Connector 86"/>
            <p:cNvCxnSpPr>
              <a:endCxn id="61" idx="0"/>
            </p:cNvCxnSpPr>
            <p:nvPr/>
          </p:nvCxnSpPr>
          <p:spPr bwMode="auto">
            <a:xfrm>
              <a:off x="6619018" y="2837639"/>
              <a:ext cx="213277" cy="830655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8" name="Straight Connector 87"/>
            <p:cNvCxnSpPr>
              <a:endCxn id="48" idx="0"/>
            </p:cNvCxnSpPr>
            <p:nvPr/>
          </p:nvCxnSpPr>
          <p:spPr bwMode="auto">
            <a:xfrm>
              <a:off x="6503472" y="2315120"/>
              <a:ext cx="683038" cy="891915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9" name="Straight Connector 88"/>
            <p:cNvCxnSpPr>
              <a:endCxn id="60" idx="0"/>
            </p:cNvCxnSpPr>
            <p:nvPr/>
          </p:nvCxnSpPr>
          <p:spPr bwMode="auto">
            <a:xfrm flipH="1">
              <a:off x="6320069" y="2837639"/>
              <a:ext cx="298950" cy="830655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0" name="Straight Connector 89"/>
            <p:cNvCxnSpPr>
              <a:stCxn id="72" idx="0"/>
            </p:cNvCxnSpPr>
            <p:nvPr/>
          </p:nvCxnSpPr>
          <p:spPr bwMode="auto">
            <a:xfrm flipV="1">
              <a:off x="4258598" y="2310527"/>
              <a:ext cx="725500" cy="89650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1" name="Straight Connector 90"/>
            <p:cNvCxnSpPr>
              <a:stCxn id="56" idx="0"/>
            </p:cNvCxnSpPr>
            <p:nvPr/>
          </p:nvCxnSpPr>
          <p:spPr bwMode="auto">
            <a:xfrm flipV="1">
              <a:off x="3246731" y="2837638"/>
              <a:ext cx="400577" cy="830656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2" name="Straight Connector 91"/>
            <p:cNvCxnSpPr>
              <a:stCxn id="68" idx="0"/>
            </p:cNvCxnSpPr>
            <p:nvPr/>
          </p:nvCxnSpPr>
          <p:spPr bwMode="auto">
            <a:xfrm flipH="1" flipV="1">
              <a:off x="3772140" y="2837638"/>
              <a:ext cx="499037" cy="830656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3" name="Straight Connector 92"/>
            <p:cNvCxnSpPr>
              <a:stCxn id="66" idx="0"/>
            </p:cNvCxnSpPr>
            <p:nvPr/>
          </p:nvCxnSpPr>
          <p:spPr bwMode="auto">
            <a:xfrm flipH="1" flipV="1">
              <a:off x="5202274" y="2837639"/>
              <a:ext cx="32294" cy="369396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4" name="Straight Connector 93"/>
            <p:cNvCxnSpPr>
              <a:stCxn id="62" idx="0"/>
            </p:cNvCxnSpPr>
            <p:nvPr/>
          </p:nvCxnSpPr>
          <p:spPr bwMode="auto">
            <a:xfrm flipH="1" flipV="1">
              <a:off x="5202274" y="2837640"/>
              <a:ext cx="93349" cy="830654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5" name="Straight Connector 94"/>
            <p:cNvCxnSpPr>
              <a:stCxn id="57" idx="0"/>
            </p:cNvCxnSpPr>
            <p:nvPr/>
          </p:nvCxnSpPr>
          <p:spPr bwMode="auto">
            <a:xfrm flipV="1">
              <a:off x="4783400" y="2270700"/>
              <a:ext cx="200698" cy="1397594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Identifying Common Opportunities</a:t>
            </a:r>
            <a:endParaRPr lang="en-US" dirty="0"/>
          </a:p>
        </p:txBody>
      </p:sp>
      <p:grpSp>
        <p:nvGrpSpPr>
          <p:cNvPr id="32" name="Group 31"/>
          <p:cNvGrpSpPr/>
          <p:nvPr/>
        </p:nvGrpSpPr>
        <p:grpSpPr>
          <a:xfrm>
            <a:off x="1155488" y="5566786"/>
            <a:ext cx="7144304" cy="854773"/>
            <a:chOff x="1155488" y="5566786"/>
            <a:chExt cx="7144304" cy="854773"/>
          </a:xfrm>
        </p:grpSpPr>
        <p:sp>
          <p:nvSpPr>
            <p:cNvPr id="3" name="TextBox 2"/>
            <p:cNvSpPr txBox="1"/>
            <p:nvPr/>
          </p:nvSpPr>
          <p:spPr>
            <a:xfrm>
              <a:off x="1155488" y="6059922"/>
              <a:ext cx="1499129" cy="361637"/>
            </a:xfrm>
            <a:prstGeom prst="rect">
              <a:avLst/>
            </a:prstGeom>
            <a:solidFill>
              <a:srgbClr val="FFCC66"/>
            </a:solidFill>
            <a:ln>
              <a:solidFill>
                <a:schemeClr val="accent6">
                  <a:lumMod val="75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ctr">
                <a:defRPr sz="700" b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itchFamily="34" charset="0"/>
                  <a:ea typeface="Verdana" pitchFamily="34" charset="0"/>
                  <a:cs typeface="Verdana" pitchFamily="34" charset="0"/>
                </a:defRPr>
              </a:lvl1pPr>
            </a:lstStyle>
            <a:p>
              <a:r>
                <a:rPr lang="en-US" dirty="0" smtClean="0"/>
                <a:t>&lt;&lt;goal&gt;&gt;</a:t>
              </a:r>
              <a:endParaRPr lang="en-US" dirty="0"/>
            </a:p>
            <a:p>
              <a:r>
                <a:rPr lang="en-US" sz="1050" b="1" dirty="0" smtClean="0">
                  <a:latin typeface="+mn-lt"/>
                </a:rPr>
                <a:t>Optimize Operations</a:t>
              </a:r>
              <a:endParaRPr lang="en-US" sz="1050" b="1" dirty="0">
                <a:latin typeface="+mn-lt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4114786" y="6059922"/>
              <a:ext cx="2032929" cy="361637"/>
            </a:xfrm>
            <a:prstGeom prst="rect">
              <a:avLst/>
            </a:prstGeom>
            <a:solidFill>
              <a:srgbClr val="FFCC66"/>
            </a:solidFill>
            <a:ln>
              <a:solidFill>
                <a:schemeClr val="accent6">
                  <a:lumMod val="75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ctr">
                <a:defRPr sz="700" b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itchFamily="34" charset="0"/>
                  <a:ea typeface="Verdana" pitchFamily="34" charset="0"/>
                  <a:cs typeface="Verdana" pitchFamily="34" charset="0"/>
                </a:defRPr>
              </a:lvl1pPr>
            </a:lstStyle>
            <a:p>
              <a:r>
                <a:rPr lang="en-US" dirty="0" smtClean="0"/>
                <a:t>&lt;&lt;goal&gt;&gt;</a:t>
              </a:r>
              <a:endParaRPr lang="en-US" dirty="0"/>
            </a:p>
            <a:p>
              <a:r>
                <a:rPr lang="en-US" sz="1050" b="1" dirty="0" smtClean="0">
                  <a:latin typeface="+mn-lt"/>
                </a:rPr>
                <a:t>Respond to Customer Needs</a:t>
              </a:r>
              <a:endParaRPr lang="en-US" sz="1050" b="1" dirty="0">
                <a:latin typeface="+mn-lt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6189919" y="6059922"/>
              <a:ext cx="2109873" cy="361637"/>
            </a:xfrm>
            <a:prstGeom prst="rect">
              <a:avLst/>
            </a:prstGeom>
            <a:solidFill>
              <a:srgbClr val="FFCC66"/>
            </a:solidFill>
            <a:ln>
              <a:solidFill>
                <a:schemeClr val="accent6">
                  <a:lumMod val="75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ctr">
                <a:defRPr sz="700" b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itchFamily="34" charset="0"/>
                  <a:ea typeface="Verdana" pitchFamily="34" charset="0"/>
                  <a:cs typeface="Verdana" pitchFamily="34" charset="0"/>
                </a:defRPr>
              </a:lvl1pPr>
            </a:lstStyle>
            <a:p>
              <a:r>
                <a:rPr lang="en-US" dirty="0" smtClean="0"/>
                <a:t>&lt;&lt;goal&gt;&gt;</a:t>
              </a:r>
              <a:endParaRPr lang="en-US" dirty="0"/>
            </a:p>
            <a:p>
              <a:r>
                <a:rPr lang="en-US" sz="1050" b="1" dirty="0" smtClean="0">
                  <a:latin typeface="+mn-lt"/>
                </a:rPr>
                <a:t>Define Mobile User Processes</a:t>
              </a:r>
              <a:endParaRPr lang="en-US" sz="1050" b="1" dirty="0">
                <a:latin typeface="+mn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281361" y="5566786"/>
              <a:ext cx="1529586" cy="361637"/>
            </a:xfrm>
            <a:prstGeom prst="rect">
              <a:avLst/>
            </a:prstGeom>
            <a:solidFill>
              <a:srgbClr val="FFCC66"/>
            </a:solidFill>
            <a:ln>
              <a:solidFill>
                <a:schemeClr val="accent6">
                  <a:lumMod val="75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ctr">
                <a:defRPr sz="700" b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itchFamily="34" charset="0"/>
                  <a:ea typeface="Verdana" pitchFamily="34" charset="0"/>
                  <a:cs typeface="Verdana" pitchFamily="34" charset="0"/>
                </a:defRPr>
              </a:lvl1pPr>
            </a:lstStyle>
            <a:p>
              <a:r>
                <a:rPr lang="en-US" dirty="0" smtClean="0"/>
                <a:t>&lt;&lt;goal&gt;&gt;</a:t>
              </a:r>
              <a:endParaRPr lang="en-US" dirty="0"/>
            </a:p>
            <a:p>
              <a:r>
                <a:rPr lang="en-US" sz="1050" b="1" dirty="0" smtClean="0">
                  <a:latin typeface="+mn-lt"/>
                </a:rPr>
                <a:t>Sustain Environment</a:t>
              </a:r>
              <a:endParaRPr lang="en-US" sz="1050" b="1" dirty="0">
                <a:latin typeface="+mn-lt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548650" y="5566786"/>
              <a:ext cx="2656496" cy="361637"/>
            </a:xfrm>
            <a:prstGeom prst="rect">
              <a:avLst/>
            </a:prstGeom>
            <a:solidFill>
              <a:srgbClr val="FFCC66"/>
            </a:solidFill>
            <a:ln>
              <a:solidFill>
                <a:schemeClr val="accent6">
                  <a:lumMod val="75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ctr">
                <a:defRPr sz="700" b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itchFamily="34" charset="0"/>
                  <a:ea typeface="Verdana" pitchFamily="34" charset="0"/>
                  <a:cs typeface="Verdana" pitchFamily="34" charset="0"/>
                </a:defRPr>
              </a:lvl1pPr>
            </a:lstStyle>
            <a:p>
              <a:r>
                <a:rPr lang="en-US" dirty="0" smtClean="0"/>
                <a:t>&lt;&lt;goal&gt;&gt;</a:t>
              </a:r>
              <a:endParaRPr lang="en-US" dirty="0"/>
            </a:p>
            <a:p>
              <a:r>
                <a:rPr lang="en-US" sz="1050" b="1" dirty="0" smtClean="0">
                  <a:latin typeface="+mn-lt"/>
                </a:rPr>
                <a:t>Integrate Case and Asset Management</a:t>
              </a:r>
              <a:endParaRPr lang="en-US" sz="1050" b="1" dirty="0">
                <a:latin typeface="+mn-lt"/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2706155" y="6059922"/>
              <a:ext cx="1332416" cy="361637"/>
            </a:xfrm>
            <a:prstGeom prst="rect">
              <a:avLst/>
            </a:prstGeom>
            <a:solidFill>
              <a:srgbClr val="FFCC66"/>
            </a:solidFill>
            <a:ln>
              <a:solidFill>
                <a:schemeClr val="accent6">
                  <a:lumMod val="75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ctr">
                <a:defRPr sz="700" b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itchFamily="34" charset="0"/>
                  <a:ea typeface="Verdana" pitchFamily="34" charset="0"/>
                  <a:cs typeface="Verdana" pitchFamily="34" charset="0"/>
                </a:defRPr>
              </a:lvl1pPr>
            </a:lstStyle>
            <a:p>
              <a:r>
                <a:rPr lang="en-US" dirty="0" smtClean="0"/>
                <a:t>&lt;&lt;goal&gt;&gt;</a:t>
              </a:r>
              <a:endParaRPr lang="en-US" dirty="0"/>
            </a:p>
            <a:p>
              <a:r>
                <a:rPr lang="en-US" sz="1050" b="1" dirty="0" smtClean="0">
                  <a:latin typeface="+mn-lt"/>
                </a:rPr>
                <a:t>Increase Revenue</a:t>
              </a:r>
              <a:endParaRPr lang="en-US" sz="1050" b="1" dirty="0">
                <a:latin typeface="+mn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264916" y="5566786"/>
              <a:ext cx="1939955" cy="361637"/>
            </a:xfrm>
            <a:prstGeom prst="rect">
              <a:avLst/>
            </a:prstGeom>
            <a:solidFill>
              <a:srgbClr val="FFCC66"/>
            </a:solidFill>
            <a:ln>
              <a:solidFill>
                <a:schemeClr val="accent6">
                  <a:lumMod val="75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ctr">
                <a:defRPr sz="700" b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itchFamily="34" charset="0"/>
                  <a:ea typeface="Verdana" pitchFamily="34" charset="0"/>
                  <a:cs typeface="Verdana" pitchFamily="34" charset="0"/>
                </a:defRPr>
              </a:lvl1pPr>
            </a:lstStyle>
            <a:p>
              <a:r>
                <a:rPr lang="en-US" dirty="0" smtClean="0"/>
                <a:t>&lt;&lt;goal&gt;&gt;</a:t>
              </a:r>
              <a:endParaRPr lang="en-US" dirty="0"/>
            </a:p>
            <a:p>
              <a:r>
                <a:rPr lang="en-US" sz="1050" b="1" dirty="0" smtClean="0">
                  <a:latin typeface="+mn-lt"/>
                </a:rPr>
                <a:t>Conserve Water Resources</a:t>
              </a:r>
              <a:endParaRPr lang="en-US" sz="1050" b="1" dirty="0">
                <a:latin typeface="+mn-lt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1366732" y="1703757"/>
            <a:ext cx="5963970" cy="1314699"/>
            <a:chOff x="1366732" y="1703757"/>
            <a:chExt cx="5963970" cy="1314699"/>
          </a:xfrm>
        </p:grpSpPr>
        <p:cxnSp>
          <p:nvCxnSpPr>
            <p:cNvPr id="11" name="Straight Connector 10"/>
            <p:cNvCxnSpPr/>
            <p:nvPr/>
          </p:nvCxnSpPr>
          <p:spPr bwMode="auto">
            <a:xfrm flipV="1">
              <a:off x="2369571" y="1703758"/>
              <a:ext cx="2019588" cy="1133879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Straight Connector 11"/>
            <p:cNvCxnSpPr/>
            <p:nvPr/>
          </p:nvCxnSpPr>
          <p:spPr bwMode="auto">
            <a:xfrm flipV="1">
              <a:off x="2225310" y="1703757"/>
              <a:ext cx="2097201" cy="60677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" name="Straight Connector 12"/>
            <p:cNvCxnSpPr/>
            <p:nvPr/>
          </p:nvCxnSpPr>
          <p:spPr bwMode="auto">
            <a:xfrm flipV="1">
              <a:off x="3604205" y="1703758"/>
              <a:ext cx="784954" cy="611361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Straight Connector 13"/>
            <p:cNvCxnSpPr/>
            <p:nvPr/>
          </p:nvCxnSpPr>
          <p:spPr bwMode="auto">
            <a:xfrm flipH="1" flipV="1">
              <a:off x="4389159" y="1703759"/>
              <a:ext cx="687849" cy="61136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" name="Straight Connector 14"/>
            <p:cNvCxnSpPr/>
            <p:nvPr/>
          </p:nvCxnSpPr>
          <p:spPr bwMode="auto">
            <a:xfrm flipH="1" flipV="1">
              <a:off x="4445942" y="1703758"/>
              <a:ext cx="2043297" cy="611361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" name="Straight Connector 15"/>
            <p:cNvCxnSpPr/>
            <p:nvPr/>
          </p:nvCxnSpPr>
          <p:spPr bwMode="auto">
            <a:xfrm>
              <a:off x="4445942" y="1703759"/>
              <a:ext cx="788626" cy="1133878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Straight Connector 16"/>
            <p:cNvCxnSpPr/>
            <p:nvPr/>
          </p:nvCxnSpPr>
          <p:spPr bwMode="auto">
            <a:xfrm>
              <a:off x="4389159" y="1703757"/>
              <a:ext cx="2248084" cy="113388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Straight Connector 17"/>
            <p:cNvCxnSpPr/>
            <p:nvPr/>
          </p:nvCxnSpPr>
          <p:spPr bwMode="auto">
            <a:xfrm flipH="1">
              <a:off x="3721224" y="1703759"/>
              <a:ext cx="667935" cy="1133878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9" name="TextBox 18"/>
            <p:cNvSpPr txBox="1"/>
            <p:nvPr/>
          </p:nvSpPr>
          <p:spPr>
            <a:xfrm>
              <a:off x="1914960" y="2656819"/>
              <a:ext cx="909223" cy="36163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700" b="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itchFamily="34" charset="0"/>
                  <a:ea typeface="Verdana" pitchFamily="34" charset="0"/>
                  <a:cs typeface="Verdana" pitchFamily="34" charset="0"/>
                </a:rPr>
                <a:t>&lt;&lt;capability&gt;&gt;</a:t>
              </a:r>
            </a:p>
            <a:p>
              <a:pPr algn="ctr"/>
              <a:r>
                <a:rPr lang="en-US" sz="105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Safe Public</a:t>
              </a:r>
              <a:endParaRPr lang="en-US" sz="10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366732" y="2129710"/>
              <a:ext cx="1600118" cy="36163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700" b="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itchFamily="34" charset="0"/>
                  <a:ea typeface="Verdana" pitchFamily="34" charset="0"/>
                  <a:cs typeface="Verdana" pitchFamily="34" charset="0"/>
                </a:rPr>
                <a:t>&lt;&lt;capability&gt;&gt;</a:t>
              </a:r>
            </a:p>
            <a:p>
              <a:pPr algn="ctr"/>
              <a:r>
                <a:rPr lang="en-US" sz="105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Manage Infrastructure</a:t>
              </a:r>
              <a:endParaRPr lang="en-US" sz="10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128998" y="2129709"/>
              <a:ext cx="963726" cy="36163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ctr">
                <a:defRPr sz="700" b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itchFamily="34" charset="0"/>
                  <a:ea typeface="Verdana" pitchFamily="34" charset="0"/>
                  <a:cs typeface="Verdana" pitchFamily="34" charset="0"/>
                </a:defRPr>
              </a:lvl1pPr>
            </a:lstStyle>
            <a:p>
              <a:r>
                <a:rPr lang="en-US" dirty="0"/>
                <a:t>&lt;&lt;capability&gt;&gt;</a:t>
              </a:r>
            </a:p>
            <a:p>
              <a:r>
                <a:rPr lang="en-US" sz="1050" b="1" dirty="0">
                  <a:latin typeface="Arial" charset="0"/>
                  <a:ea typeface="+mn-ea"/>
                  <a:cs typeface="Arial" charset="0"/>
                </a:rPr>
                <a:t>Clean Water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250564" y="2129710"/>
              <a:ext cx="1467069" cy="36163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700" b="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itchFamily="34" charset="0"/>
                  <a:ea typeface="Verdana" pitchFamily="34" charset="0"/>
                  <a:cs typeface="Verdana" pitchFamily="34" charset="0"/>
                </a:rPr>
                <a:t>&lt;&lt;capability&gt;&gt;</a:t>
              </a:r>
            </a:p>
            <a:p>
              <a:pPr algn="ctr"/>
              <a:r>
                <a:rPr lang="en-US" sz="105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Equal Opportunities</a:t>
              </a:r>
              <a:endParaRPr lang="en-US" sz="10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4637289" y="2656819"/>
              <a:ext cx="1194558" cy="36163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700" b="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itchFamily="34" charset="0"/>
                  <a:ea typeface="Verdana" pitchFamily="34" charset="0"/>
                  <a:cs typeface="Verdana" pitchFamily="34" charset="0"/>
                </a:rPr>
                <a:t>&lt;&lt;capability&gt;&gt;</a:t>
              </a:r>
            </a:p>
            <a:p>
              <a:pPr algn="ctr"/>
              <a:r>
                <a:rPr lang="en-US" sz="105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Reliable Energy</a:t>
              </a:r>
              <a:endParaRPr lang="en-US" sz="10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2996506" y="2656819"/>
              <a:ext cx="1449436" cy="36163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700" b="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itchFamily="34" charset="0"/>
                  <a:ea typeface="Verdana" pitchFamily="34" charset="0"/>
                  <a:cs typeface="Verdana" pitchFamily="34" charset="0"/>
                </a:rPr>
                <a:t>&lt;&lt;capability&gt;&gt;</a:t>
              </a:r>
            </a:p>
            <a:p>
              <a:pPr algn="ctr"/>
              <a:r>
                <a:rPr lang="en-US" sz="105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Healthy Community</a:t>
              </a:r>
              <a:endParaRPr lang="en-US" sz="10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5831847" y="2134301"/>
              <a:ext cx="1314784" cy="36163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700" b="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itchFamily="34" charset="0"/>
                  <a:ea typeface="Verdana" pitchFamily="34" charset="0"/>
                  <a:cs typeface="Verdana" pitchFamily="34" charset="0"/>
                </a:rPr>
                <a:t>&lt;&lt;capability&gt;&gt;</a:t>
              </a:r>
            </a:p>
            <a:p>
              <a:pPr algn="ctr"/>
              <a:r>
                <a:rPr lang="en-US" sz="105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Healthy Economy</a:t>
              </a:r>
              <a:endParaRPr lang="en-US" sz="10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5943784" y="2656819"/>
              <a:ext cx="1386918" cy="36163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700" b="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itchFamily="34" charset="0"/>
                  <a:ea typeface="Verdana" pitchFamily="34" charset="0"/>
                  <a:cs typeface="Verdana" pitchFamily="34" charset="0"/>
                </a:rPr>
                <a:t>&lt;&lt;capability&gt;&gt;</a:t>
              </a:r>
            </a:p>
            <a:p>
              <a:pPr algn="ctr"/>
              <a:r>
                <a:rPr lang="en-US" sz="105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Mobile Community</a:t>
              </a:r>
              <a:endParaRPr lang="en-US" sz="10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3694097" y="1522939"/>
            <a:ext cx="1390125" cy="361637"/>
          </a:xfrm>
          <a:prstGeom prst="rect">
            <a:avLst/>
          </a:prstGeom>
          <a:solidFill>
            <a:srgbClr val="FFFF66"/>
          </a:solidFill>
          <a:ln>
            <a:solidFill>
              <a:schemeClr val="accent6">
                <a:lumMod val="75000"/>
              </a:schemeClr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700"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r>
              <a:rPr lang="en-US" dirty="0"/>
              <a:t>&lt;&lt;vision&gt;&gt;</a:t>
            </a:r>
          </a:p>
          <a:p>
            <a:r>
              <a:rPr lang="en-US" sz="1050" b="1" dirty="0">
                <a:latin typeface="+mn-lt"/>
              </a:rPr>
              <a:t>Best </a:t>
            </a:r>
            <a:r>
              <a:rPr lang="en-US" sz="1050" b="1" dirty="0" smtClean="0">
                <a:latin typeface="+mn-lt"/>
              </a:rPr>
              <a:t>Managed City</a:t>
            </a:r>
            <a:endParaRPr lang="en-US" sz="1050" b="1" dirty="0">
              <a:latin typeface="+mn-lt"/>
            </a:endParaRPr>
          </a:p>
        </p:txBody>
      </p:sp>
      <p:grpSp>
        <p:nvGrpSpPr>
          <p:cNvPr id="35" name="Group 34"/>
          <p:cNvGrpSpPr/>
          <p:nvPr/>
        </p:nvGrpSpPr>
        <p:grpSpPr>
          <a:xfrm>
            <a:off x="1665823" y="2512043"/>
            <a:ext cx="5520793" cy="369332"/>
            <a:chOff x="1581931" y="2468305"/>
            <a:chExt cx="5520793" cy="369332"/>
          </a:xfrm>
        </p:grpSpPr>
        <p:cxnSp>
          <p:nvCxnSpPr>
            <p:cNvPr id="36" name="Straight Arrow Connector 35"/>
            <p:cNvCxnSpPr/>
            <p:nvPr/>
          </p:nvCxnSpPr>
          <p:spPr bwMode="auto">
            <a:xfrm>
              <a:off x="1581931" y="2485090"/>
              <a:ext cx="5520793" cy="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800000"/>
              </a:solidFill>
              <a:prstDash val="solid"/>
              <a:round/>
              <a:headEnd type="arrow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37" name="TextBox 36"/>
            <p:cNvSpPr txBox="1"/>
            <p:nvPr/>
          </p:nvSpPr>
          <p:spPr>
            <a:xfrm>
              <a:off x="2691043" y="2468305"/>
              <a:ext cx="4027064" cy="369332"/>
            </a:xfrm>
            <a:prstGeom prst="rect">
              <a:avLst/>
            </a:prstGeom>
            <a:solidFill>
              <a:schemeClr val="tx1">
                <a:alpha val="7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1800" dirty="0" smtClean="0">
                  <a:solidFill>
                    <a:srgbClr val="8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itchFamily="34" charset="0"/>
                  <a:ea typeface="Verdana" pitchFamily="34" charset="0"/>
                  <a:cs typeface="Verdana" pitchFamily="34" charset="0"/>
                </a:rPr>
                <a:t>Identify Common Capabilities</a:t>
              </a:r>
              <a:endParaRPr lang="en-US" sz="1800" dirty="0"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endParaRPr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1665823" y="5941381"/>
            <a:ext cx="5520793" cy="369332"/>
            <a:chOff x="1581931" y="2468305"/>
            <a:chExt cx="5520793" cy="369332"/>
          </a:xfrm>
        </p:grpSpPr>
        <p:cxnSp>
          <p:nvCxnSpPr>
            <p:cNvPr id="42" name="Straight Arrow Connector 41"/>
            <p:cNvCxnSpPr/>
            <p:nvPr/>
          </p:nvCxnSpPr>
          <p:spPr bwMode="auto">
            <a:xfrm>
              <a:off x="1581931" y="2485090"/>
              <a:ext cx="5520793" cy="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800000"/>
              </a:solidFill>
              <a:prstDash val="solid"/>
              <a:round/>
              <a:headEnd type="arrow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43" name="TextBox 42"/>
            <p:cNvSpPr txBox="1"/>
            <p:nvPr/>
          </p:nvSpPr>
          <p:spPr>
            <a:xfrm>
              <a:off x="2691043" y="2468305"/>
              <a:ext cx="3233578" cy="369332"/>
            </a:xfrm>
            <a:prstGeom prst="rect">
              <a:avLst/>
            </a:prstGeom>
            <a:solidFill>
              <a:schemeClr val="tx1">
                <a:alpha val="7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1800" dirty="0" smtClean="0">
                  <a:solidFill>
                    <a:srgbClr val="8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itchFamily="34" charset="0"/>
                  <a:ea typeface="Verdana" pitchFamily="34" charset="0"/>
                  <a:cs typeface="Verdana" pitchFamily="34" charset="0"/>
                </a:rPr>
                <a:t>Identify Common Goals</a:t>
              </a:r>
              <a:endParaRPr lang="en-US" sz="1800" dirty="0"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endParaRPr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8398412" y="2582808"/>
            <a:ext cx="425196" cy="3668099"/>
            <a:chOff x="8398412" y="2582808"/>
            <a:chExt cx="425196" cy="3668099"/>
          </a:xfrm>
        </p:grpSpPr>
        <p:cxnSp>
          <p:nvCxnSpPr>
            <p:cNvPr id="45" name="Straight Arrow Connector 44"/>
            <p:cNvCxnSpPr/>
            <p:nvPr/>
          </p:nvCxnSpPr>
          <p:spPr bwMode="auto">
            <a:xfrm>
              <a:off x="8398412" y="2582808"/>
              <a:ext cx="0" cy="3668099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800000"/>
              </a:solidFill>
              <a:prstDash val="solid"/>
              <a:round/>
              <a:headEnd type="arrow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46" name="TextBox 45"/>
            <p:cNvSpPr txBox="1"/>
            <p:nvPr/>
          </p:nvSpPr>
          <p:spPr>
            <a:xfrm rot="16200000">
              <a:off x="7230704" y="4239188"/>
              <a:ext cx="284725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8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itchFamily="34" charset="0"/>
                  <a:ea typeface="Verdana" pitchFamily="34" charset="0"/>
                  <a:cs typeface="Verdana" pitchFamily="34" charset="0"/>
                </a:rPr>
                <a:t>Top Down – Bottom Up</a:t>
              </a:r>
              <a:endParaRPr lang="en-US" sz="1600" dirty="0"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endParaRPr>
            </a:p>
          </p:txBody>
        </p:sp>
      </p:grpSp>
      <p:grpSp>
        <p:nvGrpSpPr>
          <p:cNvPr id="124" name="Group 123"/>
          <p:cNvGrpSpPr/>
          <p:nvPr/>
        </p:nvGrpSpPr>
        <p:grpSpPr>
          <a:xfrm>
            <a:off x="1626572" y="3465881"/>
            <a:ext cx="5520793" cy="369332"/>
            <a:chOff x="1525735" y="3524088"/>
            <a:chExt cx="5520793" cy="369332"/>
          </a:xfrm>
        </p:grpSpPr>
        <p:cxnSp>
          <p:nvCxnSpPr>
            <p:cNvPr id="125" name="Straight Arrow Connector 124"/>
            <p:cNvCxnSpPr/>
            <p:nvPr/>
          </p:nvCxnSpPr>
          <p:spPr bwMode="auto">
            <a:xfrm>
              <a:off x="1525735" y="3540873"/>
              <a:ext cx="5520793" cy="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800000"/>
              </a:solidFill>
              <a:prstDash val="solid"/>
              <a:round/>
              <a:headEnd type="arrow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26" name="TextBox 125"/>
            <p:cNvSpPr txBox="1"/>
            <p:nvPr/>
          </p:nvSpPr>
          <p:spPr>
            <a:xfrm>
              <a:off x="2634847" y="3524088"/>
              <a:ext cx="3525324" cy="369332"/>
            </a:xfrm>
            <a:prstGeom prst="rect">
              <a:avLst/>
            </a:prstGeom>
            <a:solidFill>
              <a:schemeClr val="tx1">
                <a:alpha val="9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1800" dirty="0" smtClean="0">
                  <a:solidFill>
                    <a:srgbClr val="8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itchFamily="34" charset="0"/>
                  <a:ea typeface="Verdana" pitchFamily="34" charset="0"/>
                  <a:cs typeface="Verdana" pitchFamily="34" charset="0"/>
                </a:rPr>
                <a:t>Identify Common Process</a:t>
              </a:r>
              <a:endParaRPr lang="en-US" sz="1800" dirty="0"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endParaRPr>
            </a:p>
          </p:txBody>
        </p:sp>
      </p:grpSp>
      <p:grpSp>
        <p:nvGrpSpPr>
          <p:cNvPr id="127" name="Group 126"/>
          <p:cNvGrpSpPr/>
          <p:nvPr/>
        </p:nvGrpSpPr>
        <p:grpSpPr>
          <a:xfrm>
            <a:off x="1626572" y="4368535"/>
            <a:ext cx="5520793" cy="369332"/>
            <a:chOff x="1525735" y="3524088"/>
            <a:chExt cx="5520793" cy="369332"/>
          </a:xfrm>
        </p:grpSpPr>
        <p:cxnSp>
          <p:nvCxnSpPr>
            <p:cNvPr id="128" name="Straight Arrow Connector 127"/>
            <p:cNvCxnSpPr/>
            <p:nvPr/>
          </p:nvCxnSpPr>
          <p:spPr bwMode="auto">
            <a:xfrm>
              <a:off x="1525735" y="3540873"/>
              <a:ext cx="5520793" cy="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800000"/>
              </a:solidFill>
              <a:prstDash val="solid"/>
              <a:round/>
              <a:headEnd type="arrow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29" name="TextBox 128"/>
            <p:cNvSpPr txBox="1"/>
            <p:nvPr/>
          </p:nvSpPr>
          <p:spPr>
            <a:xfrm>
              <a:off x="2634847" y="3524088"/>
              <a:ext cx="4376519" cy="369332"/>
            </a:xfrm>
            <a:prstGeom prst="rect">
              <a:avLst/>
            </a:prstGeom>
            <a:solidFill>
              <a:schemeClr val="tx1">
                <a:alpha val="9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1800" dirty="0" smtClean="0">
                  <a:solidFill>
                    <a:srgbClr val="8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itchFamily="34" charset="0"/>
                  <a:ea typeface="Verdana" pitchFamily="34" charset="0"/>
                  <a:cs typeface="Verdana" pitchFamily="34" charset="0"/>
                </a:rPr>
                <a:t>Identify Common Infrastructure</a:t>
              </a:r>
              <a:endParaRPr lang="en-US" sz="1800" dirty="0"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endParaRPr>
            </a:p>
          </p:txBody>
        </p:sp>
      </p:grpSp>
      <p:grpSp>
        <p:nvGrpSpPr>
          <p:cNvPr id="130" name="Group 129"/>
          <p:cNvGrpSpPr/>
          <p:nvPr/>
        </p:nvGrpSpPr>
        <p:grpSpPr>
          <a:xfrm>
            <a:off x="1626572" y="5161966"/>
            <a:ext cx="5520793" cy="369332"/>
            <a:chOff x="1525735" y="3524088"/>
            <a:chExt cx="5520793" cy="369332"/>
          </a:xfrm>
        </p:grpSpPr>
        <p:cxnSp>
          <p:nvCxnSpPr>
            <p:cNvPr id="131" name="Straight Arrow Connector 130"/>
            <p:cNvCxnSpPr/>
            <p:nvPr/>
          </p:nvCxnSpPr>
          <p:spPr bwMode="auto">
            <a:xfrm>
              <a:off x="1525735" y="3540873"/>
              <a:ext cx="5520793" cy="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800000"/>
              </a:solidFill>
              <a:prstDash val="solid"/>
              <a:round/>
              <a:headEnd type="arrow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32" name="TextBox 131"/>
            <p:cNvSpPr txBox="1"/>
            <p:nvPr/>
          </p:nvSpPr>
          <p:spPr>
            <a:xfrm>
              <a:off x="2634847" y="3524088"/>
              <a:ext cx="3124573" cy="369332"/>
            </a:xfrm>
            <a:prstGeom prst="rect">
              <a:avLst/>
            </a:prstGeom>
            <a:solidFill>
              <a:schemeClr val="tx1">
                <a:alpha val="9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1800" dirty="0" smtClean="0">
                  <a:solidFill>
                    <a:srgbClr val="8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itchFamily="34" charset="0"/>
                  <a:ea typeface="Verdana" pitchFamily="34" charset="0"/>
                  <a:cs typeface="Verdana" pitchFamily="34" charset="0"/>
                </a:rPr>
                <a:t>Identify Common Data</a:t>
              </a:r>
              <a:endParaRPr lang="en-US" sz="1800" dirty="0"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endParaRPr>
            </a:p>
          </p:txBody>
        </p:sp>
      </p:grpSp>
      <p:grpSp>
        <p:nvGrpSpPr>
          <p:cNvPr id="133" name="Group 132"/>
          <p:cNvGrpSpPr/>
          <p:nvPr/>
        </p:nvGrpSpPr>
        <p:grpSpPr>
          <a:xfrm>
            <a:off x="2984744" y="1906433"/>
            <a:ext cx="2791639" cy="3735238"/>
            <a:chOff x="2984744" y="1906433"/>
            <a:chExt cx="2791639" cy="3735238"/>
          </a:xfrm>
        </p:grpSpPr>
        <p:sp>
          <p:nvSpPr>
            <p:cNvPr id="134" name="Freeform 133"/>
            <p:cNvSpPr/>
            <p:nvPr/>
          </p:nvSpPr>
          <p:spPr bwMode="auto">
            <a:xfrm>
              <a:off x="2984744" y="1906433"/>
              <a:ext cx="2791639" cy="3735238"/>
            </a:xfrm>
            <a:custGeom>
              <a:avLst/>
              <a:gdLst>
                <a:gd name="connsiteX0" fmla="*/ 25879 w 2743200"/>
                <a:gd name="connsiteY0" fmla="*/ 3709359 h 3709359"/>
                <a:gd name="connsiteX1" fmla="*/ 2743200 w 2743200"/>
                <a:gd name="connsiteY1" fmla="*/ 3709359 h 3709359"/>
                <a:gd name="connsiteX2" fmla="*/ 1690777 w 2743200"/>
                <a:gd name="connsiteY2" fmla="*/ 1181819 h 3709359"/>
                <a:gd name="connsiteX3" fmla="*/ 2708694 w 2743200"/>
                <a:gd name="connsiteY3" fmla="*/ 1190446 h 3709359"/>
                <a:gd name="connsiteX4" fmla="*/ 1285336 w 2743200"/>
                <a:gd name="connsiteY4" fmla="*/ 0 h 3709359"/>
                <a:gd name="connsiteX5" fmla="*/ 0 w 2743200"/>
                <a:gd name="connsiteY5" fmla="*/ 1190446 h 3709359"/>
                <a:gd name="connsiteX6" fmla="*/ 1035170 w 2743200"/>
                <a:gd name="connsiteY6" fmla="*/ 1181819 h 3709359"/>
                <a:gd name="connsiteX7" fmla="*/ 25879 w 2743200"/>
                <a:gd name="connsiteY7" fmla="*/ 3709359 h 3709359"/>
                <a:gd name="connsiteX0" fmla="*/ 25879 w 2743200"/>
                <a:gd name="connsiteY0" fmla="*/ 3709359 h 3709359"/>
                <a:gd name="connsiteX1" fmla="*/ 1354347 w 2743200"/>
                <a:gd name="connsiteY1" fmla="*/ 3623095 h 3709359"/>
                <a:gd name="connsiteX2" fmla="*/ 2743200 w 2743200"/>
                <a:gd name="connsiteY2" fmla="*/ 3709359 h 3709359"/>
                <a:gd name="connsiteX3" fmla="*/ 1690777 w 2743200"/>
                <a:gd name="connsiteY3" fmla="*/ 1181819 h 3709359"/>
                <a:gd name="connsiteX4" fmla="*/ 2708694 w 2743200"/>
                <a:gd name="connsiteY4" fmla="*/ 1190446 h 3709359"/>
                <a:gd name="connsiteX5" fmla="*/ 1285336 w 2743200"/>
                <a:gd name="connsiteY5" fmla="*/ 0 h 3709359"/>
                <a:gd name="connsiteX6" fmla="*/ 0 w 2743200"/>
                <a:gd name="connsiteY6" fmla="*/ 1190446 h 3709359"/>
                <a:gd name="connsiteX7" fmla="*/ 1035170 w 2743200"/>
                <a:gd name="connsiteY7" fmla="*/ 1181819 h 3709359"/>
                <a:gd name="connsiteX8" fmla="*/ 25879 w 2743200"/>
                <a:gd name="connsiteY8" fmla="*/ 3709359 h 3709359"/>
                <a:gd name="connsiteX0" fmla="*/ 25879 w 2743200"/>
                <a:gd name="connsiteY0" fmla="*/ 3709359 h 3709359"/>
                <a:gd name="connsiteX1" fmla="*/ 1371600 w 2743200"/>
                <a:gd name="connsiteY1" fmla="*/ 3286665 h 3709359"/>
                <a:gd name="connsiteX2" fmla="*/ 2743200 w 2743200"/>
                <a:gd name="connsiteY2" fmla="*/ 3709359 h 3709359"/>
                <a:gd name="connsiteX3" fmla="*/ 1690777 w 2743200"/>
                <a:gd name="connsiteY3" fmla="*/ 1181819 h 3709359"/>
                <a:gd name="connsiteX4" fmla="*/ 2708694 w 2743200"/>
                <a:gd name="connsiteY4" fmla="*/ 1190446 h 3709359"/>
                <a:gd name="connsiteX5" fmla="*/ 1285336 w 2743200"/>
                <a:gd name="connsiteY5" fmla="*/ 0 h 3709359"/>
                <a:gd name="connsiteX6" fmla="*/ 0 w 2743200"/>
                <a:gd name="connsiteY6" fmla="*/ 1190446 h 3709359"/>
                <a:gd name="connsiteX7" fmla="*/ 1035170 w 2743200"/>
                <a:gd name="connsiteY7" fmla="*/ 1181819 h 3709359"/>
                <a:gd name="connsiteX8" fmla="*/ 25879 w 2743200"/>
                <a:gd name="connsiteY8" fmla="*/ 3709359 h 3709359"/>
                <a:gd name="connsiteX0" fmla="*/ 25879 w 2743200"/>
                <a:gd name="connsiteY0" fmla="*/ 3709359 h 3709359"/>
                <a:gd name="connsiteX1" fmla="*/ 1371600 w 2743200"/>
                <a:gd name="connsiteY1" fmla="*/ 3286665 h 3709359"/>
                <a:gd name="connsiteX2" fmla="*/ 2743200 w 2743200"/>
                <a:gd name="connsiteY2" fmla="*/ 3709359 h 3709359"/>
                <a:gd name="connsiteX3" fmla="*/ 1690777 w 2743200"/>
                <a:gd name="connsiteY3" fmla="*/ 1181819 h 3709359"/>
                <a:gd name="connsiteX4" fmla="*/ 2708694 w 2743200"/>
                <a:gd name="connsiteY4" fmla="*/ 1190446 h 3709359"/>
                <a:gd name="connsiteX5" fmla="*/ 1285336 w 2743200"/>
                <a:gd name="connsiteY5" fmla="*/ 0 h 3709359"/>
                <a:gd name="connsiteX6" fmla="*/ 0 w 2743200"/>
                <a:gd name="connsiteY6" fmla="*/ 1190446 h 3709359"/>
                <a:gd name="connsiteX7" fmla="*/ 1035170 w 2743200"/>
                <a:gd name="connsiteY7" fmla="*/ 1181819 h 3709359"/>
                <a:gd name="connsiteX8" fmla="*/ 25879 w 2743200"/>
                <a:gd name="connsiteY8" fmla="*/ 3709359 h 3709359"/>
                <a:gd name="connsiteX0" fmla="*/ 25879 w 2743200"/>
                <a:gd name="connsiteY0" fmla="*/ 3709359 h 3709359"/>
                <a:gd name="connsiteX1" fmla="*/ 1371600 w 2743200"/>
                <a:gd name="connsiteY1" fmla="*/ 3286665 h 3709359"/>
                <a:gd name="connsiteX2" fmla="*/ 2743200 w 2743200"/>
                <a:gd name="connsiteY2" fmla="*/ 3709359 h 3709359"/>
                <a:gd name="connsiteX3" fmla="*/ 1690777 w 2743200"/>
                <a:gd name="connsiteY3" fmla="*/ 1181819 h 3709359"/>
                <a:gd name="connsiteX4" fmla="*/ 2708694 w 2743200"/>
                <a:gd name="connsiteY4" fmla="*/ 1190446 h 3709359"/>
                <a:gd name="connsiteX5" fmla="*/ 1285336 w 2743200"/>
                <a:gd name="connsiteY5" fmla="*/ 0 h 3709359"/>
                <a:gd name="connsiteX6" fmla="*/ 0 w 2743200"/>
                <a:gd name="connsiteY6" fmla="*/ 1190446 h 3709359"/>
                <a:gd name="connsiteX7" fmla="*/ 1035170 w 2743200"/>
                <a:gd name="connsiteY7" fmla="*/ 1181819 h 3709359"/>
                <a:gd name="connsiteX8" fmla="*/ 25879 w 2743200"/>
                <a:gd name="connsiteY8" fmla="*/ 3709359 h 3709359"/>
                <a:gd name="connsiteX0" fmla="*/ 25879 w 3390181"/>
                <a:gd name="connsiteY0" fmla="*/ 3709359 h 3709359"/>
                <a:gd name="connsiteX1" fmla="*/ 1371600 w 3390181"/>
                <a:gd name="connsiteY1" fmla="*/ 3286665 h 3709359"/>
                <a:gd name="connsiteX2" fmla="*/ 2743200 w 3390181"/>
                <a:gd name="connsiteY2" fmla="*/ 3709359 h 3709359"/>
                <a:gd name="connsiteX3" fmla="*/ 1690777 w 3390181"/>
                <a:gd name="connsiteY3" fmla="*/ 1181819 h 3709359"/>
                <a:gd name="connsiteX4" fmla="*/ 3390181 w 3390181"/>
                <a:gd name="connsiteY4" fmla="*/ 828136 h 3709359"/>
                <a:gd name="connsiteX5" fmla="*/ 1285336 w 3390181"/>
                <a:gd name="connsiteY5" fmla="*/ 0 h 3709359"/>
                <a:gd name="connsiteX6" fmla="*/ 0 w 3390181"/>
                <a:gd name="connsiteY6" fmla="*/ 1190446 h 3709359"/>
                <a:gd name="connsiteX7" fmla="*/ 1035170 w 3390181"/>
                <a:gd name="connsiteY7" fmla="*/ 1181819 h 3709359"/>
                <a:gd name="connsiteX8" fmla="*/ 25879 w 3390181"/>
                <a:gd name="connsiteY8" fmla="*/ 3709359 h 3709359"/>
                <a:gd name="connsiteX0" fmla="*/ 25879 w 3390181"/>
                <a:gd name="connsiteY0" fmla="*/ 3709359 h 3709359"/>
                <a:gd name="connsiteX1" fmla="*/ 1371600 w 3390181"/>
                <a:gd name="connsiteY1" fmla="*/ 3286665 h 3709359"/>
                <a:gd name="connsiteX2" fmla="*/ 2743200 w 3390181"/>
                <a:gd name="connsiteY2" fmla="*/ 3709359 h 3709359"/>
                <a:gd name="connsiteX3" fmla="*/ 2527539 w 3390181"/>
                <a:gd name="connsiteY3" fmla="*/ 1000664 h 3709359"/>
                <a:gd name="connsiteX4" fmla="*/ 3390181 w 3390181"/>
                <a:gd name="connsiteY4" fmla="*/ 828136 h 3709359"/>
                <a:gd name="connsiteX5" fmla="*/ 1285336 w 3390181"/>
                <a:gd name="connsiteY5" fmla="*/ 0 h 3709359"/>
                <a:gd name="connsiteX6" fmla="*/ 0 w 3390181"/>
                <a:gd name="connsiteY6" fmla="*/ 1190446 h 3709359"/>
                <a:gd name="connsiteX7" fmla="*/ 1035170 w 3390181"/>
                <a:gd name="connsiteY7" fmla="*/ 1181819 h 3709359"/>
                <a:gd name="connsiteX8" fmla="*/ 25879 w 3390181"/>
                <a:gd name="connsiteY8" fmla="*/ 3709359 h 3709359"/>
                <a:gd name="connsiteX0" fmla="*/ 25879 w 3390181"/>
                <a:gd name="connsiteY0" fmla="*/ 3709359 h 3709359"/>
                <a:gd name="connsiteX1" fmla="*/ 1371600 w 3390181"/>
                <a:gd name="connsiteY1" fmla="*/ 3286665 h 3709359"/>
                <a:gd name="connsiteX2" fmla="*/ 2743200 w 3390181"/>
                <a:gd name="connsiteY2" fmla="*/ 3709359 h 3709359"/>
                <a:gd name="connsiteX3" fmla="*/ 2527539 w 3390181"/>
                <a:gd name="connsiteY3" fmla="*/ 1000664 h 3709359"/>
                <a:gd name="connsiteX4" fmla="*/ 3390181 w 3390181"/>
                <a:gd name="connsiteY4" fmla="*/ 828136 h 3709359"/>
                <a:gd name="connsiteX5" fmla="*/ 1285336 w 3390181"/>
                <a:gd name="connsiteY5" fmla="*/ 0 h 3709359"/>
                <a:gd name="connsiteX6" fmla="*/ 0 w 3390181"/>
                <a:gd name="connsiteY6" fmla="*/ 1190446 h 3709359"/>
                <a:gd name="connsiteX7" fmla="*/ 1690778 w 3390181"/>
                <a:gd name="connsiteY7" fmla="*/ 793630 h 3709359"/>
                <a:gd name="connsiteX8" fmla="*/ 25879 w 3390181"/>
                <a:gd name="connsiteY8" fmla="*/ 3709359 h 3709359"/>
                <a:gd name="connsiteX0" fmla="*/ 0 w 3364302"/>
                <a:gd name="connsiteY0" fmla="*/ 3709359 h 3709359"/>
                <a:gd name="connsiteX1" fmla="*/ 1345721 w 3364302"/>
                <a:gd name="connsiteY1" fmla="*/ 3286665 h 3709359"/>
                <a:gd name="connsiteX2" fmla="*/ 2717321 w 3364302"/>
                <a:gd name="connsiteY2" fmla="*/ 3709359 h 3709359"/>
                <a:gd name="connsiteX3" fmla="*/ 2501660 w 3364302"/>
                <a:gd name="connsiteY3" fmla="*/ 1000664 h 3709359"/>
                <a:gd name="connsiteX4" fmla="*/ 3364302 w 3364302"/>
                <a:gd name="connsiteY4" fmla="*/ 828136 h 3709359"/>
                <a:gd name="connsiteX5" fmla="*/ 1259457 w 3364302"/>
                <a:gd name="connsiteY5" fmla="*/ 0 h 3709359"/>
                <a:gd name="connsiteX6" fmla="*/ 1130061 w 3364302"/>
                <a:gd name="connsiteY6" fmla="*/ 923028 h 3709359"/>
                <a:gd name="connsiteX7" fmla="*/ 1664899 w 3364302"/>
                <a:gd name="connsiteY7" fmla="*/ 793630 h 3709359"/>
                <a:gd name="connsiteX8" fmla="*/ 0 w 3364302"/>
                <a:gd name="connsiteY8" fmla="*/ 3709359 h 3709359"/>
                <a:gd name="connsiteX0" fmla="*/ 0 w 3364302"/>
                <a:gd name="connsiteY0" fmla="*/ 3709359 h 3709359"/>
                <a:gd name="connsiteX1" fmla="*/ 1345721 w 3364302"/>
                <a:gd name="connsiteY1" fmla="*/ 3286665 h 3709359"/>
                <a:gd name="connsiteX2" fmla="*/ 2717321 w 3364302"/>
                <a:gd name="connsiteY2" fmla="*/ 3709359 h 3709359"/>
                <a:gd name="connsiteX3" fmla="*/ 2053086 w 3364302"/>
                <a:gd name="connsiteY3" fmla="*/ 715993 h 3709359"/>
                <a:gd name="connsiteX4" fmla="*/ 3364302 w 3364302"/>
                <a:gd name="connsiteY4" fmla="*/ 828136 h 3709359"/>
                <a:gd name="connsiteX5" fmla="*/ 1259457 w 3364302"/>
                <a:gd name="connsiteY5" fmla="*/ 0 h 3709359"/>
                <a:gd name="connsiteX6" fmla="*/ 1130061 w 3364302"/>
                <a:gd name="connsiteY6" fmla="*/ 923028 h 3709359"/>
                <a:gd name="connsiteX7" fmla="*/ 1664899 w 3364302"/>
                <a:gd name="connsiteY7" fmla="*/ 793630 h 3709359"/>
                <a:gd name="connsiteX8" fmla="*/ 0 w 3364302"/>
                <a:gd name="connsiteY8" fmla="*/ 3709359 h 3709359"/>
                <a:gd name="connsiteX0" fmla="*/ 0 w 2717321"/>
                <a:gd name="connsiteY0" fmla="*/ 3709359 h 3709359"/>
                <a:gd name="connsiteX1" fmla="*/ 1345721 w 2717321"/>
                <a:gd name="connsiteY1" fmla="*/ 3286665 h 3709359"/>
                <a:gd name="connsiteX2" fmla="*/ 2717321 w 2717321"/>
                <a:gd name="connsiteY2" fmla="*/ 3709359 h 3709359"/>
                <a:gd name="connsiteX3" fmla="*/ 2053086 w 2717321"/>
                <a:gd name="connsiteY3" fmla="*/ 715993 h 3709359"/>
                <a:gd name="connsiteX4" fmla="*/ 2717321 w 2717321"/>
                <a:gd name="connsiteY4" fmla="*/ 681487 h 3709359"/>
                <a:gd name="connsiteX5" fmla="*/ 1259457 w 2717321"/>
                <a:gd name="connsiteY5" fmla="*/ 0 h 3709359"/>
                <a:gd name="connsiteX6" fmla="*/ 1130061 w 2717321"/>
                <a:gd name="connsiteY6" fmla="*/ 923028 h 3709359"/>
                <a:gd name="connsiteX7" fmla="*/ 1664899 w 2717321"/>
                <a:gd name="connsiteY7" fmla="*/ 793630 h 3709359"/>
                <a:gd name="connsiteX8" fmla="*/ 0 w 2717321"/>
                <a:gd name="connsiteY8" fmla="*/ 3709359 h 3709359"/>
                <a:gd name="connsiteX0" fmla="*/ 0 w 2717321"/>
                <a:gd name="connsiteY0" fmla="*/ 3709359 h 3709359"/>
                <a:gd name="connsiteX1" fmla="*/ 1345721 w 2717321"/>
                <a:gd name="connsiteY1" fmla="*/ 3286665 h 3709359"/>
                <a:gd name="connsiteX2" fmla="*/ 2717321 w 2717321"/>
                <a:gd name="connsiteY2" fmla="*/ 3709359 h 3709359"/>
                <a:gd name="connsiteX3" fmla="*/ 2053086 w 2717321"/>
                <a:gd name="connsiteY3" fmla="*/ 715993 h 3709359"/>
                <a:gd name="connsiteX4" fmla="*/ 2717321 w 2717321"/>
                <a:gd name="connsiteY4" fmla="*/ 681487 h 3709359"/>
                <a:gd name="connsiteX5" fmla="*/ 1259457 w 2717321"/>
                <a:gd name="connsiteY5" fmla="*/ 0 h 3709359"/>
                <a:gd name="connsiteX6" fmla="*/ 1130061 w 2717321"/>
                <a:gd name="connsiteY6" fmla="*/ 923028 h 3709359"/>
                <a:gd name="connsiteX7" fmla="*/ 1664899 w 2717321"/>
                <a:gd name="connsiteY7" fmla="*/ 793630 h 3709359"/>
                <a:gd name="connsiteX8" fmla="*/ 1492370 w 2717321"/>
                <a:gd name="connsiteY8" fmla="*/ 2242868 h 3709359"/>
                <a:gd name="connsiteX9" fmla="*/ 0 w 2717321"/>
                <a:gd name="connsiteY9" fmla="*/ 3709359 h 3709359"/>
                <a:gd name="connsiteX0" fmla="*/ 0 w 2717321"/>
                <a:gd name="connsiteY0" fmla="*/ 3709359 h 3709359"/>
                <a:gd name="connsiteX1" fmla="*/ 1345721 w 2717321"/>
                <a:gd name="connsiteY1" fmla="*/ 3286665 h 3709359"/>
                <a:gd name="connsiteX2" fmla="*/ 2717321 w 2717321"/>
                <a:gd name="connsiteY2" fmla="*/ 3709359 h 3709359"/>
                <a:gd name="connsiteX3" fmla="*/ 2053086 w 2717321"/>
                <a:gd name="connsiteY3" fmla="*/ 715993 h 3709359"/>
                <a:gd name="connsiteX4" fmla="*/ 2717321 w 2717321"/>
                <a:gd name="connsiteY4" fmla="*/ 681487 h 3709359"/>
                <a:gd name="connsiteX5" fmla="*/ 1259457 w 2717321"/>
                <a:gd name="connsiteY5" fmla="*/ 0 h 3709359"/>
                <a:gd name="connsiteX6" fmla="*/ 1130061 w 2717321"/>
                <a:gd name="connsiteY6" fmla="*/ 923028 h 3709359"/>
                <a:gd name="connsiteX7" fmla="*/ 1664899 w 2717321"/>
                <a:gd name="connsiteY7" fmla="*/ 793630 h 3709359"/>
                <a:gd name="connsiteX8" fmla="*/ 1492370 w 2717321"/>
                <a:gd name="connsiteY8" fmla="*/ 2242868 h 3709359"/>
                <a:gd name="connsiteX9" fmla="*/ 0 w 2717321"/>
                <a:gd name="connsiteY9" fmla="*/ 3709359 h 3709359"/>
                <a:gd name="connsiteX0" fmla="*/ 0 w 2717321"/>
                <a:gd name="connsiteY0" fmla="*/ 3709359 h 3709359"/>
                <a:gd name="connsiteX1" fmla="*/ 1345721 w 2717321"/>
                <a:gd name="connsiteY1" fmla="*/ 3286665 h 3709359"/>
                <a:gd name="connsiteX2" fmla="*/ 2717321 w 2717321"/>
                <a:gd name="connsiteY2" fmla="*/ 3709359 h 3709359"/>
                <a:gd name="connsiteX3" fmla="*/ 2053086 w 2717321"/>
                <a:gd name="connsiteY3" fmla="*/ 715993 h 3709359"/>
                <a:gd name="connsiteX4" fmla="*/ 2717321 w 2717321"/>
                <a:gd name="connsiteY4" fmla="*/ 681487 h 3709359"/>
                <a:gd name="connsiteX5" fmla="*/ 1259457 w 2717321"/>
                <a:gd name="connsiteY5" fmla="*/ 0 h 3709359"/>
                <a:gd name="connsiteX6" fmla="*/ 1130061 w 2717321"/>
                <a:gd name="connsiteY6" fmla="*/ 923028 h 3709359"/>
                <a:gd name="connsiteX7" fmla="*/ 1664899 w 2717321"/>
                <a:gd name="connsiteY7" fmla="*/ 793630 h 3709359"/>
                <a:gd name="connsiteX8" fmla="*/ 1492370 w 2717321"/>
                <a:gd name="connsiteY8" fmla="*/ 2242868 h 3709359"/>
                <a:gd name="connsiteX9" fmla="*/ 0 w 2717321"/>
                <a:gd name="connsiteY9" fmla="*/ 3709359 h 3709359"/>
                <a:gd name="connsiteX0" fmla="*/ 0 w 2717321"/>
                <a:gd name="connsiteY0" fmla="*/ 3709359 h 3709359"/>
                <a:gd name="connsiteX1" fmla="*/ 1345721 w 2717321"/>
                <a:gd name="connsiteY1" fmla="*/ 3286665 h 3709359"/>
                <a:gd name="connsiteX2" fmla="*/ 2717321 w 2717321"/>
                <a:gd name="connsiteY2" fmla="*/ 3709359 h 3709359"/>
                <a:gd name="connsiteX3" fmla="*/ 2053086 w 2717321"/>
                <a:gd name="connsiteY3" fmla="*/ 715993 h 3709359"/>
                <a:gd name="connsiteX4" fmla="*/ 2717321 w 2717321"/>
                <a:gd name="connsiteY4" fmla="*/ 681487 h 3709359"/>
                <a:gd name="connsiteX5" fmla="*/ 1259457 w 2717321"/>
                <a:gd name="connsiteY5" fmla="*/ 0 h 3709359"/>
                <a:gd name="connsiteX6" fmla="*/ 1130061 w 2717321"/>
                <a:gd name="connsiteY6" fmla="*/ 923028 h 3709359"/>
                <a:gd name="connsiteX7" fmla="*/ 1664899 w 2717321"/>
                <a:gd name="connsiteY7" fmla="*/ 793630 h 3709359"/>
                <a:gd name="connsiteX8" fmla="*/ 0 w 2717321"/>
                <a:gd name="connsiteY8" fmla="*/ 3709359 h 3709359"/>
                <a:gd name="connsiteX0" fmla="*/ 0 w 2717321"/>
                <a:gd name="connsiteY0" fmla="*/ 3709359 h 3709359"/>
                <a:gd name="connsiteX1" fmla="*/ 1345721 w 2717321"/>
                <a:gd name="connsiteY1" fmla="*/ 3286665 h 3709359"/>
                <a:gd name="connsiteX2" fmla="*/ 2717321 w 2717321"/>
                <a:gd name="connsiteY2" fmla="*/ 3709359 h 3709359"/>
                <a:gd name="connsiteX3" fmla="*/ 2053086 w 2717321"/>
                <a:gd name="connsiteY3" fmla="*/ 715993 h 3709359"/>
                <a:gd name="connsiteX4" fmla="*/ 2717321 w 2717321"/>
                <a:gd name="connsiteY4" fmla="*/ 681487 h 3709359"/>
                <a:gd name="connsiteX5" fmla="*/ 1259457 w 2717321"/>
                <a:gd name="connsiteY5" fmla="*/ 0 h 3709359"/>
                <a:gd name="connsiteX6" fmla="*/ 1130061 w 2717321"/>
                <a:gd name="connsiteY6" fmla="*/ 923028 h 3709359"/>
                <a:gd name="connsiteX7" fmla="*/ 1664899 w 2717321"/>
                <a:gd name="connsiteY7" fmla="*/ 793630 h 3709359"/>
                <a:gd name="connsiteX8" fmla="*/ 0 w 2717321"/>
                <a:gd name="connsiteY8" fmla="*/ 3709359 h 3709359"/>
                <a:gd name="connsiteX0" fmla="*/ 3375 w 2720696"/>
                <a:gd name="connsiteY0" fmla="*/ 3709359 h 3709359"/>
                <a:gd name="connsiteX1" fmla="*/ 1349096 w 2720696"/>
                <a:gd name="connsiteY1" fmla="*/ 3286665 h 3709359"/>
                <a:gd name="connsiteX2" fmla="*/ 2720696 w 2720696"/>
                <a:gd name="connsiteY2" fmla="*/ 3709359 h 3709359"/>
                <a:gd name="connsiteX3" fmla="*/ 2056461 w 2720696"/>
                <a:gd name="connsiteY3" fmla="*/ 715993 h 3709359"/>
                <a:gd name="connsiteX4" fmla="*/ 2720696 w 2720696"/>
                <a:gd name="connsiteY4" fmla="*/ 681487 h 3709359"/>
                <a:gd name="connsiteX5" fmla="*/ 1262832 w 2720696"/>
                <a:gd name="connsiteY5" fmla="*/ 0 h 3709359"/>
                <a:gd name="connsiteX6" fmla="*/ 1133436 w 2720696"/>
                <a:gd name="connsiteY6" fmla="*/ 923028 h 3709359"/>
                <a:gd name="connsiteX7" fmla="*/ 1668274 w 2720696"/>
                <a:gd name="connsiteY7" fmla="*/ 793630 h 3709359"/>
                <a:gd name="connsiteX8" fmla="*/ 986786 w 2720696"/>
                <a:gd name="connsiteY8" fmla="*/ 2242868 h 3709359"/>
                <a:gd name="connsiteX9" fmla="*/ 3375 w 2720696"/>
                <a:gd name="connsiteY9" fmla="*/ 3709359 h 3709359"/>
                <a:gd name="connsiteX0" fmla="*/ 1913 w 2719234"/>
                <a:gd name="connsiteY0" fmla="*/ 3709359 h 3709359"/>
                <a:gd name="connsiteX1" fmla="*/ 1347634 w 2719234"/>
                <a:gd name="connsiteY1" fmla="*/ 3286665 h 3709359"/>
                <a:gd name="connsiteX2" fmla="*/ 2719234 w 2719234"/>
                <a:gd name="connsiteY2" fmla="*/ 3709359 h 3709359"/>
                <a:gd name="connsiteX3" fmla="*/ 2054999 w 2719234"/>
                <a:gd name="connsiteY3" fmla="*/ 715993 h 3709359"/>
                <a:gd name="connsiteX4" fmla="*/ 2719234 w 2719234"/>
                <a:gd name="connsiteY4" fmla="*/ 681487 h 3709359"/>
                <a:gd name="connsiteX5" fmla="*/ 1261370 w 2719234"/>
                <a:gd name="connsiteY5" fmla="*/ 0 h 3709359"/>
                <a:gd name="connsiteX6" fmla="*/ 1131974 w 2719234"/>
                <a:gd name="connsiteY6" fmla="*/ 923028 h 3709359"/>
                <a:gd name="connsiteX7" fmla="*/ 1666812 w 2719234"/>
                <a:gd name="connsiteY7" fmla="*/ 793630 h 3709359"/>
                <a:gd name="connsiteX8" fmla="*/ 1606426 w 2719234"/>
                <a:gd name="connsiteY8" fmla="*/ 1949570 h 3709359"/>
                <a:gd name="connsiteX9" fmla="*/ 1913 w 2719234"/>
                <a:gd name="connsiteY9" fmla="*/ 3709359 h 3709359"/>
                <a:gd name="connsiteX0" fmla="*/ 1913 w 2719234"/>
                <a:gd name="connsiteY0" fmla="*/ 3709359 h 3709359"/>
                <a:gd name="connsiteX1" fmla="*/ 1347634 w 2719234"/>
                <a:gd name="connsiteY1" fmla="*/ 3286665 h 3709359"/>
                <a:gd name="connsiteX2" fmla="*/ 2719234 w 2719234"/>
                <a:gd name="connsiteY2" fmla="*/ 3709359 h 3709359"/>
                <a:gd name="connsiteX3" fmla="*/ 2348298 w 2719234"/>
                <a:gd name="connsiteY3" fmla="*/ 2044461 h 3709359"/>
                <a:gd name="connsiteX4" fmla="*/ 2054999 w 2719234"/>
                <a:gd name="connsiteY4" fmla="*/ 715993 h 3709359"/>
                <a:gd name="connsiteX5" fmla="*/ 2719234 w 2719234"/>
                <a:gd name="connsiteY5" fmla="*/ 681487 h 3709359"/>
                <a:gd name="connsiteX6" fmla="*/ 1261370 w 2719234"/>
                <a:gd name="connsiteY6" fmla="*/ 0 h 3709359"/>
                <a:gd name="connsiteX7" fmla="*/ 1131974 w 2719234"/>
                <a:gd name="connsiteY7" fmla="*/ 923028 h 3709359"/>
                <a:gd name="connsiteX8" fmla="*/ 1666812 w 2719234"/>
                <a:gd name="connsiteY8" fmla="*/ 793630 h 3709359"/>
                <a:gd name="connsiteX9" fmla="*/ 1606426 w 2719234"/>
                <a:gd name="connsiteY9" fmla="*/ 1949570 h 3709359"/>
                <a:gd name="connsiteX10" fmla="*/ 1913 w 2719234"/>
                <a:gd name="connsiteY10" fmla="*/ 3709359 h 3709359"/>
                <a:gd name="connsiteX0" fmla="*/ 1913 w 2719234"/>
                <a:gd name="connsiteY0" fmla="*/ 3709359 h 3709359"/>
                <a:gd name="connsiteX1" fmla="*/ 1347634 w 2719234"/>
                <a:gd name="connsiteY1" fmla="*/ 3286665 h 3709359"/>
                <a:gd name="connsiteX2" fmla="*/ 2719234 w 2719234"/>
                <a:gd name="connsiteY2" fmla="*/ 3709359 h 3709359"/>
                <a:gd name="connsiteX3" fmla="*/ 2538079 w 2719234"/>
                <a:gd name="connsiteY3" fmla="*/ 1794295 h 3709359"/>
                <a:gd name="connsiteX4" fmla="*/ 2054999 w 2719234"/>
                <a:gd name="connsiteY4" fmla="*/ 715993 h 3709359"/>
                <a:gd name="connsiteX5" fmla="*/ 2719234 w 2719234"/>
                <a:gd name="connsiteY5" fmla="*/ 681487 h 3709359"/>
                <a:gd name="connsiteX6" fmla="*/ 1261370 w 2719234"/>
                <a:gd name="connsiteY6" fmla="*/ 0 h 3709359"/>
                <a:gd name="connsiteX7" fmla="*/ 1131974 w 2719234"/>
                <a:gd name="connsiteY7" fmla="*/ 923028 h 3709359"/>
                <a:gd name="connsiteX8" fmla="*/ 1666812 w 2719234"/>
                <a:gd name="connsiteY8" fmla="*/ 793630 h 3709359"/>
                <a:gd name="connsiteX9" fmla="*/ 1606426 w 2719234"/>
                <a:gd name="connsiteY9" fmla="*/ 1949570 h 3709359"/>
                <a:gd name="connsiteX10" fmla="*/ 1913 w 2719234"/>
                <a:gd name="connsiteY10" fmla="*/ 3709359 h 3709359"/>
                <a:gd name="connsiteX0" fmla="*/ 1913 w 2719234"/>
                <a:gd name="connsiteY0" fmla="*/ 3709359 h 3709359"/>
                <a:gd name="connsiteX1" fmla="*/ 1347634 w 2719234"/>
                <a:gd name="connsiteY1" fmla="*/ 3286665 h 3709359"/>
                <a:gd name="connsiteX2" fmla="*/ 2719234 w 2719234"/>
                <a:gd name="connsiteY2" fmla="*/ 3709359 h 3709359"/>
                <a:gd name="connsiteX3" fmla="*/ 2054999 w 2719234"/>
                <a:gd name="connsiteY3" fmla="*/ 715993 h 3709359"/>
                <a:gd name="connsiteX4" fmla="*/ 2719234 w 2719234"/>
                <a:gd name="connsiteY4" fmla="*/ 681487 h 3709359"/>
                <a:gd name="connsiteX5" fmla="*/ 1261370 w 2719234"/>
                <a:gd name="connsiteY5" fmla="*/ 0 h 3709359"/>
                <a:gd name="connsiteX6" fmla="*/ 1131974 w 2719234"/>
                <a:gd name="connsiteY6" fmla="*/ 923028 h 3709359"/>
                <a:gd name="connsiteX7" fmla="*/ 1666812 w 2719234"/>
                <a:gd name="connsiteY7" fmla="*/ 793630 h 3709359"/>
                <a:gd name="connsiteX8" fmla="*/ 1606426 w 2719234"/>
                <a:gd name="connsiteY8" fmla="*/ 1949570 h 3709359"/>
                <a:gd name="connsiteX9" fmla="*/ 1913 w 2719234"/>
                <a:gd name="connsiteY9" fmla="*/ 3709359 h 3709359"/>
                <a:gd name="connsiteX0" fmla="*/ 1913 w 2719234"/>
                <a:gd name="connsiteY0" fmla="*/ 3709359 h 3709359"/>
                <a:gd name="connsiteX1" fmla="*/ 1347634 w 2719234"/>
                <a:gd name="connsiteY1" fmla="*/ 3286665 h 3709359"/>
                <a:gd name="connsiteX2" fmla="*/ 2719234 w 2719234"/>
                <a:gd name="connsiteY2" fmla="*/ 3709359 h 3709359"/>
                <a:gd name="connsiteX3" fmla="*/ 2365551 w 2719234"/>
                <a:gd name="connsiteY3" fmla="*/ 2113472 h 3709359"/>
                <a:gd name="connsiteX4" fmla="*/ 2054999 w 2719234"/>
                <a:gd name="connsiteY4" fmla="*/ 715993 h 3709359"/>
                <a:gd name="connsiteX5" fmla="*/ 2719234 w 2719234"/>
                <a:gd name="connsiteY5" fmla="*/ 681487 h 3709359"/>
                <a:gd name="connsiteX6" fmla="*/ 1261370 w 2719234"/>
                <a:gd name="connsiteY6" fmla="*/ 0 h 3709359"/>
                <a:gd name="connsiteX7" fmla="*/ 1131974 w 2719234"/>
                <a:gd name="connsiteY7" fmla="*/ 923028 h 3709359"/>
                <a:gd name="connsiteX8" fmla="*/ 1666812 w 2719234"/>
                <a:gd name="connsiteY8" fmla="*/ 793630 h 3709359"/>
                <a:gd name="connsiteX9" fmla="*/ 1606426 w 2719234"/>
                <a:gd name="connsiteY9" fmla="*/ 1949570 h 3709359"/>
                <a:gd name="connsiteX10" fmla="*/ 1913 w 2719234"/>
                <a:gd name="connsiteY10" fmla="*/ 3709359 h 3709359"/>
                <a:gd name="connsiteX0" fmla="*/ 1913 w 2753740"/>
                <a:gd name="connsiteY0" fmla="*/ 3709359 h 3709359"/>
                <a:gd name="connsiteX1" fmla="*/ 1347634 w 2753740"/>
                <a:gd name="connsiteY1" fmla="*/ 3286665 h 3709359"/>
                <a:gd name="connsiteX2" fmla="*/ 2719234 w 2753740"/>
                <a:gd name="connsiteY2" fmla="*/ 3709359 h 3709359"/>
                <a:gd name="connsiteX3" fmla="*/ 2753740 w 2753740"/>
                <a:gd name="connsiteY3" fmla="*/ 1871933 h 3709359"/>
                <a:gd name="connsiteX4" fmla="*/ 2054999 w 2753740"/>
                <a:gd name="connsiteY4" fmla="*/ 715993 h 3709359"/>
                <a:gd name="connsiteX5" fmla="*/ 2719234 w 2753740"/>
                <a:gd name="connsiteY5" fmla="*/ 681487 h 3709359"/>
                <a:gd name="connsiteX6" fmla="*/ 1261370 w 2753740"/>
                <a:gd name="connsiteY6" fmla="*/ 0 h 3709359"/>
                <a:gd name="connsiteX7" fmla="*/ 1131974 w 2753740"/>
                <a:gd name="connsiteY7" fmla="*/ 923028 h 3709359"/>
                <a:gd name="connsiteX8" fmla="*/ 1666812 w 2753740"/>
                <a:gd name="connsiteY8" fmla="*/ 793630 h 3709359"/>
                <a:gd name="connsiteX9" fmla="*/ 1606426 w 2753740"/>
                <a:gd name="connsiteY9" fmla="*/ 1949570 h 3709359"/>
                <a:gd name="connsiteX10" fmla="*/ 1913 w 2753740"/>
                <a:gd name="connsiteY10" fmla="*/ 3709359 h 3709359"/>
                <a:gd name="connsiteX0" fmla="*/ 1913 w 2753879"/>
                <a:gd name="connsiteY0" fmla="*/ 3709359 h 3709359"/>
                <a:gd name="connsiteX1" fmla="*/ 1347634 w 2753879"/>
                <a:gd name="connsiteY1" fmla="*/ 3286665 h 3709359"/>
                <a:gd name="connsiteX2" fmla="*/ 2719234 w 2753879"/>
                <a:gd name="connsiteY2" fmla="*/ 3709359 h 3709359"/>
                <a:gd name="connsiteX3" fmla="*/ 2753740 w 2753879"/>
                <a:gd name="connsiteY3" fmla="*/ 1871933 h 3709359"/>
                <a:gd name="connsiteX4" fmla="*/ 2054999 w 2753879"/>
                <a:gd name="connsiteY4" fmla="*/ 715993 h 3709359"/>
                <a:gd name="connsiteX5" fmla="*/ 2719234 w 2753879"/>
                <a:gd name="connsiteY5" fmla="*/ 681487 h 3709359"/>
                <a:gd name="connsiteX6" fmla="*/ 1261370 w 2753879"/>
                <a:gd name="connsiteY6" fmla="*/ 0 h 3709359"/>
                <a:gd name="connsiteX7" fmla="*/ 1131974 w 2753879"/>
                <a:gd name="connsiteY7" fmla="*/ 923028 h 3709359"/>
                <a:gd name="connsiteX8" fmla="*/ 1666812 w 2753879"/>
                <a:gd name="connsiteY8" fmla="*/ 793630 h 3709359"/>
                <a:gd name="connsiteX9" fmla="*/ 1606426 w 2753879"/>
                <a:gd name="connsiteY9" fmla="*/ 1949570 h 3709359"/>
                <a:gd name="connsiteX10" fmla="*/ 1913 w 2753879"/>
                <a:gd name="connsiteY10" fmla="*/ 3709359 h 3709359"/>
                <a:gd name="connsiteX0" fmla="*/ 1913 w 2808067"/>
                <a:gd name="connsiteY0" fmla="*/ 3709359 h 3709359"/>
                <a:gd name="connsiteX1" fmla="*/ 1347634 w 2808067"/>
                <a:gd name="connsiteY1" fmla="*/ 3286665 h 3709359"/>
                <a:gd name="connsiteX2" fmla="*/ 2719234 w 2808067"/>
                <a:gd name="connsiteY2" fmla="*/ 3709359 h 3709359"/>
                <a:gd name="connsiteX3" fmla="*/ 2753740 w 2808067"/>
                <a:gd name="connsiteY3" fmla="*/ 1871933 h 3709359"/>
                <a:gd name="connsiteX4" fmla="*/ 2054999 w 2808067"/>
                <a:gd name="connsiteY4" fmla="*/ 715993 h 3709359"/>
                <a:gd name="connsiteX5" fmla="*/ 2719234 w 2808067"/>
                <a:gd name="connsiteY5" fmla="*/ 681487 h 3709359"/>
                <a:gd name="connsiteX6" fmla="*/ 1261370 w 2808067"/>
                <a:gd name="connsiteY6" fmla="*/ 0 h 3709359"/>
                <a:gd name="connsiteX7" fmla="*/ 1131974 w 2808067"/>
                <a:gd name="connsiteY7" fmla="*/ 923028 h 3709359"/>
                <a:gd name="connsiteX8" fmla="*/ 1666812 w 2808067"/>
                <a:gd name="connsiteY8" fmla="*/ 793630 h 3709359"/>
                <a:gd name="connsiteX9" fmla="*/ 1606426 w 2808067"/>
                <a:gd name="connsiteY9" fmla="*/ 1949570 h 3709359"/>
                <a:gd name="connsiteX10" fmla="*/ 1913 w 2808067"/>
                <a:gd name="connsiteY10" fmla="*/ 3709359 h 3709359"/>
                <a:gd name="connsiteX0" fmla="*/ 1913 w 2808067"/>
                <a:gd name="connsiteY0" fmla="*/ 3735238 h 3735238"/>
                <a:gd name="connsiteX1" fmla="*/ 1347634 w 2808067"/>
                <a:gd name="connsiteY1" fmla="*/ 3312544 h 3735238"/>
                <a:gd name="connsiteX2" fmla="*/ 2719234 w 2808067"/>
                <a:gd name="connsiteY2" fmla="*/ 3735238 h 3735238"/>
                <a:gd name="connsiteX3" fmla="*/ 2753740 w 2808067"/>
                <a:gd name="connsiteY3" fmla="*/ 1897812 h 3735238"/>
                <a:gd name="connsiteX4" fmla="*/ 2054999 w 2808067"/>
                <a:gd name="connsiteY4" fmla="*/ 741872 h 3735238"/>
                <a:gd name="connsiteX5" fmla="*/ 2719234 w 2808067"/>
                <a:gd name="connsiteY5" fmla="*/ 707366 h 3735238"/>
                <a:gd name="connsiteX6" fmla="*/ 1408019 w 2808067"/>
                <a:gd name="connsiteY6" fmla="*/ 0 h 3735238"/>
                <a:gd name="connsiteX7" fmla="*/ 1131974 w 2808067"/>
                <a:gd name="connsiteY7" fmla="*/ 948907 h 3735238"/>
                <a:gd name="connsiteX8" fmla="*/ 1666812 w 2808067"/>
                <a:gd name="connsiteY8" fmla="*/ 819509 h 3735238"/>
                <a:gd name="connsiteX9" fmla="*/ 1606426 w 2808067"/>
                <a:gd name="connsiteY9" fmla="*/ 1975449 h 3735238"/>
                <a:gd name="connsiteX10" fmla="*/ 1913 w 2808067"/>
                <a:gd name="connsiteY10" fmla="*/ 3735238 h 3735238"/>
                <a:gd name="connsiteX0" fmla="*/ 1913 w 2808067"/>
                <a:gd name="connsiteY0" fmla="*/ 3735238 h 3735238"/>
                <a:gd name="connsiteX1" fmla="*/ 1347634 w 2808067"/>
                <a:gd name="connsiteY1" fmla="*/ 3312544 h 3735238"/>
                <a:gd name="connsiteX2" fmla="*/ 2719234 w 2808067"/>
                <a:gd name="connsiteY2" fmla="*/ 3735238 h 3735238"/>
                <a:gd name="connsiteX3" fmla="*/ 2753740 w 2808067"/>
                <a:gd name="connsiteY3" fmla="*/ 1897812 h 3735238"/>
                <a:gd name="connsiteX4" fmla="*/ 2054999 w 2808067"/>
                <a:gd name="connsiteY4" fmla="*/ 741872 h 3735238"/>
                <a:gd name="connsiteX5" fmla="*/ 2719234 w 2808067"/>
                <a:gd name="connsiteY5" fmla="*/ 707366 h 3735238"/>
                <a:gd name="connsiteX6" fmla="*/ 1408019 w 2808067"/>
                <a:gd name="connsiteY6" fmla="*/ 0 h 3735238"/>
                <a:gd name="connsiteX7" fmla="*/ 1131974 w 2808067"/>
                <a:gd name="connsiteY7" fmla="*/ 948907 h 3735238"/>
                <a:gd name="connsiteX8" fmla="*/ 1632307 w 2808067"/>
                <a:gd name="connsiteY8" fmla="*/ 862641 h 3735238"/>
                <a:gd name="connsiteX9" fmla="*/ 1606426 w 2808067"/>
                <a:gd name="connsiteY9" fmla="*/ 1975449 h 3735238"/>
                <a:gd name="connsiteX10" fmla="*/ 1913 w 2808067"/>
                <a:gd name="connsiteY10" fmla="*/ 3735238 h 3735238"/>
                <a:gd name="connsiteX0" fmla="*/ 1913 w 2808067"/>
                <a:gd name="connsiteY0" fmla="*/ 3735238 h 3735238"/>
                <a:gd name="connsiteX1" fmla="*/ 1347634 w 2808067"/>
                <a:gd name="connsiteY1" fmla="*/ 3312544 h 3735238"/>
                <a:gd name="connsiteX2" fmla="*/ 2719234 w 2808067"/>
                <a:gd name="connsiteY2" fmla="*/ 3735238 h 3735238"/>
                <a:gd name="connsiteX3" fmla="*/ 2753740 w 2808067"/>
                <a:gd name="connsiteY3" fmla="*/ 1897812 h 3735238"/>
                <a:gd name="connsiteX4" fmla="*/ 2054999 w 2808067"/>
                <a:gd name="connsiteY4" fmla="*/ 741872 h 3735238"/>
                <a:gd name="connsiteX5" fmla="*/ 2719234 w 2808067"/>
                <a:gd name="connsiteY5" fmla="*/ 707366 h 3735238"/>
                <a:gd name="connsiteX6" fmla="*/ 1408019 w 2808067"/>
                <a:gd name="connsiteY6" fmla="*/ 0 h 3735238"/>
                <a:gd name="connsiteX7" fmla="*/ 1131974 w 2808067"/>
                <a:gd name="connsiteY7" fmla="*/ 948907 h 3735238"/>
                <a:gd name="connsiteX8" fmla="*/ 1632307 w 2808067"/>
                <a:gd name="connsiteY8" fmla="*/ 862641 h 3735238"/>
                <a:gd name="connsiteX9" fmla="*/ 1606426 w 2808067"/>
                <a:gd name="connsiteY9" fmla="*/ 1975449 h 3735238"/>
                <a:gd name="connsiteX10" fmla="*/ 1913 w 2808067"/>
                <a:gd name="connsiteY10" fmla="*/ 3735238 h 3735238"/>
                <a:gd name="connsiteX0" fmla="*/ 1913 w 2808067"/>
                <a:gd name="connsiteY0" fmla="*/ 3735238 h 3735238"/>
                <a:gd name="connsiteX1" fmla="*/ 1347634 w 2808067"/>
                <a:gd name="connsiteY1" fmla="*/ 3312544 h 3735238"/>
                <a:gd name="connsiteX2" fmla="*/ 2719234 w 2808067"/>
                <a:gd name="connsiteY2" fmla="*/ 3735238 h 3735238"/>
                <a:gd name="connsiteX3" fmla="*/ 2753740 w 2808067"/>
                <a:gd name="connsiteY3" fmla="*/ 1897812 h 3735238"/>
                <a:gd name="connsiteX4" fmla="*/ 2054999 w 2808067"/>
                <a:gd name="connsiteY4" fmla="*/ 741872 h 3735238"/>
                <a:gd name="connsiteX5" fmla="*/ 2719234 w 2808067"/>
                <a:gd name="connsiteY5" fmla="*/ 707366 h 3735238"/>
                <a:gd name="connsiteX6" fmla="*/ 1408019 w 2808067"/>
                <a:gd name="connsiteY6" fmla="*/ 0 h 3735238"/>
                <a:gd name="connsiteX7" fmla="*/ 1131974 w 2808067"/>
                <a:gd name="connsiteY7" fmla="*/ 948907 h 3735238"/>
                <a:gd name="connsiteX8" fmla="*/ 1632307 w 2808067"/>
                <a:gd name="connsiteY8" fmla="*/ 862641 h 3735238"/>
                <a:gd name="connsiteX9" fmla="*/ 1606426 w 2808067"/>
                <a:gd name="connsiteY9" fmla="*/ 1975449 h 3735238"/>
                <a:gd name="connsiteX10" fmla="*/ 1913 w 2808067"/>
                <a:gd name="connsiteY10" fmla="*/ 3735238 h 3735238"/>
                <a:gd name="connsiteX0" fmla="*/ 1913 w 2793552"/>
                <a:gd name="connsiteY0" fmla="*/ 3735238 h 3735238"/>
                <a:gd name="connsiteX1" fmla="*/ 1347634 w 2793552"/>
                <a:gd name="connsiteY1" fmla="*/ 3312544 h 3735238"/>
                <a:gd name="connsiteX2" fmla="*/ 2719234 w 2793552"/>
                <a:gd name="connsiteY2" fmla="*/ 3735238 h 3735238"/>
                <a:gd name="connsiteX3" fmla="*/ 2753740 w 2793552"/>
                <a:gd name="connsiteY3" fmla="*/ 1897812 h 3735238"/>
                <a:gd name="connsiteX4" fmla="*/ 2106757 w 2793552"/>
                <a:gd name="connsiteY4" fmla="*/ 741872 h 3735238"/>
                <a:gd name="connsiteX5" fmla="*/ 2719234 w 2793552"/>
                <a:gd name="connsiteY5" fmla="*/ 707366 h 3735238"/>
                <a:gd name="connsiteX6" fmla="*/ 1408019 w 2793552"/>
                <a:gd name="connsiteY6" fmla="*/ 0 h 3735238"/>
                <a:gd name="connsiteX7" fmla="*/ 1131974 w 2793552"/>
                <a:gd name="connsiteY7" fmla="*/ 948907 h 3735238"/>
                <a:gd name="connsiteX8" fmla="*/ 1632307 w 2793552"/>
                <a:gd name="connsiteY8" fmla="*/ 862641 h 3735238"/>
                <a:gd name="connsiteX9" fmla="*/ 1606426 w 2793552"/>
                <a:gd name="connsiteY9" fmla="*/ 1975449 h 3735238"/>
                <a:gd name="connsiteX10" fmla="*/ 1913 w 2793552"/>
                <a:gd name="connsiteY10" fmla="*/ 3735238 h 3735238"/>
                <a:gd name="connsiteX0" fmla="*/ 1913 w 2793552"/>
                <a:gd name="connsiteY0" fmla="*/ 3735238 h 3735238"/>
                <a:gd name="connsiteX1" fmla="*/ 1347634 w 2793552"/>
                <a:gd name="connsiteY1" fmla="*/ 3312544 h 3735238"/>
                <a:gd name="connsiteX2" fmla="*/ 2719234 w 2793552"/>
                <a:gd name="connsiteY2" fmla="*/ 3735238 h 3735238"/>
                <a:gd name="connsiteX3" fmla="*/ 2753740 w 2793552"/>
                <a:gd name="connsiteY3" fmla="*/ 1897812 h 3735238"/>
                <a:gd name="connsiteX4" fmla="*/ 2106757 w 2793552"/>
                <a:gd name="connsiteY4" fmla="*/ 741872 h 3735238"/>
                <a:gd name="connsiteX5" fmla="*/ 2719234 w 2793552"/>
                <a:gd name="connsiteY5" fmla="*/ 707366 h 3735238"/>
                <a:gd name="connsiteX6" fmla="*/ 1408019 w 2793552"/>
                <a:gd name="connsiteY6" fmla="*/ 0 h 3735238"/>
                <a:gd name="connsiteX7" fmla="*/ 1131974 w 2793552"/>
                <a:gd name="connsiteY7" fmla="*/ 948907 h 3735238"/>
                <a:gd name="connsiteX8" fmla="*/ 1632307 w 2793552"/>
                <a:gd name="connsiteY8" fmla="*/ 862641 h 3735238"/>
                <a:gd name="connsiteX9" fmla="*/ 1606426 w 2793552"/>
                <a:gd name="connsiteY9" fmla="*/ 1975449 h 3735238"/>
                <a:gd name="connsiteX10" fmla="*/ 1913 w 2793552"/>
                <a:gd name="connsiteY10" fmla="*/ 3735238 h 3735238"/>
                <a:gd name="connsiteX0" fmla="*/ 1913 w 2793552"/>
                <a:gd name="connsiteY0" fmla="*/ 3735238 h 3735238"/>
                <a:gd name="connsiteX1" fmla="*/ 1347634 w 2793552"/>
                <a:gd name="connsiteY1" fmla="*/ 3312544 h 3735238"/>
                <a:gd name="connsiteX2" fmla="*/ 2719234 w 2793552"/>
                <a:gd name="connsiteY2" fmla="*/ 3735238 h 3735238"/>
                <a:gd name="connsiteX3" fmla="*/ 2753740 w 2793552"/>
                <a:gd name="connsiteY3" fmla="*/ 1897812 h 3735238"/>
                <a:gd name="connsiteX4" fmla="*/ 2106757 w 2793552"/>
                <a:gd name="connsiteY4" fmla="*/ 741872 h 3735238"/>
                <a:gd name="connsiteX5" fmla="*/ 2719234 w 2793552"/>
                <a:gd name="connsiteY5" fmla="*/ 707366 h 3735238"/>
                <a:gd name="connsiteX6" fmla="*/ 1408019 w 2793552"/>
                <a:gd name="connsiteY6" fmla="*/ 0 h 3735238"/>
                <a:gd name="connsiteX7" fmla="*/ 1131974 w 2793552"/>
                <a:gd name="connsiteY7" fmla="*/ 948907 h 3735238"/>
                <a:gd name="connsiteX8" fmla="*/ 1632307 w 2793552"/>
                <a:gd name="connsiteY8" fmla="*/ 862641 h 3735238"/>
                <a:gd name="connsiteX9" fmla="*/ 1606426 w 2793552"/>
                <a:gd name="connsiteY9" fmla="*/ 1975449 h 3735238"/>
                <a:gd name="connsiteX10" fmla="*/ 1913 w 2793552"/>
                <a:gd name="connsiteY10" fmla="*/ 3735238 h 3735238"/>
                <a:gd name="connsiteX0" fmla="*/ 1913 w 2793552"/>
                <a:gd name="connsiteY0" fmla="*/ 3735238 h 3735238"/>
                <a:gd name="connsiteX1" fmla="*/ 1347634 w 2793552"/>
                <a:gd name="connsiteY1" fmla="*/ 3312544 h 3735238"/>
                <a:gd name="connsiteX2" fmla="*/ 2719234 w 2793552"/>
                <a:gd name="connsiteY2" fmla="*/ 3735238 h 3735238"/>
                <a:gd name="connsiteX3" fmla="*/ 2753740 w 2793552"/>
                <a:gd name="connsiteY3" fmla="*/ 1897812 h 3735238"/>
                <a:gd name="connsiteX4" fmla="*/ 2106757 w 2793552"/>
                <a:gd name="connsiteY4" fmla="*/ 741872 h 3735238"/>
                <a:gd name="connsiteX5" fmla="*/ 2719234 w 2793552"/>
                <a:gd name="connsiteY5" fmla="*/ 707366 h 3735238"/>
                <a:gd name="connsiteX6" fmla="*/ 1408019 w 2793552"/>
                <a:gd name="connsiteY6" fmla="*/ 0 h 3735238"/>
                <a:gd name="connsiteX7" fmla="*/ 1131974 w 2793552"/>
                <a:gd name="connsiteY7" fmla="*/ 948907 h 3735238"/>
                <a:gd name="connsiteX8" fmla="*/ 1632307 w 2793552"/>
                <a:gd name="connsiteY8" fmla="*/ 862641 h 3735238"/>
                <a:gd name="connsiteX9" fmla="*/ 1606426 w 2793552"/>
                <a:gd name="connsiteY9" fmla="*/ 1975449 h 3735238"/>
                <a:gd name="connsiteX10" fmla="*/ 1913 w 2793552"/>
                <a:gd name="connsiteY10" fmla="*/ 3735238 h 3735238"/>
                <a:gd name="connsiteX0" fmla="*/ 1913 w 2793552"/>
                <a:gd name="connsiteY0" fmla="*/ 3735238 h 3735238"/>
                <a:gd name="connsiteX1" fmla="*/ 1640932 w 2793552"/>
                <a:gd name="connsiteY1" fmla="*/ 3295291 h 3735238"/>
                <a:gd name="connsiteX2" fmla="*/ 2719234 w 2793552"/>
                <a:gd name="connsiteY2" fmla="*/ 3735238 h 3735238"/>
                <a:gd name="connsiteX3" fmla="*/ 2753740 w 2793552"/>
                <a:gd name="connsiteY3" fmla="*/ 1897812 h 3735238"/>
                <a:gd name="connsiteX4" fmla="*/ 2106757 w 2793552"/>
                <a:gd name="connsiteY4" fmla="*/ 741872 h 3735238"/>
                <a:gd name="connsiteX5" fmla="*/ 2719234 w 2793552"/>
                <a:gd name="connsiteY5" fmla="*/ 707366 h 3735238"/>
                <a:gd name="connsiteX6" fmla="*/ 1408019 w 2793552"/>
                <a:gd name="connsiteY6" fmla="*/ 0 h 3735238"/>
                <a:gd name="connsiteX7" fmla="*/ 1131974 w 2793552"/>
                <a:gd name="connsiteY7" fmla="*/ 948907 h 3735238"/>
                <a:gd name="connsiteX8" fmla="*/ 1632307 w 2793552"/>
                <a:gd name="connsiteY8" fmla="*/ 862641 h 3735238"/>
                <a:gd name="connsiteX9" fmla="*/ 1606426 w 2793552"/>
                <a:gd name="connsiteY9" fmla="*/ 1975449 h 3735238"/>
                <a:gd name="connsiteX10" fmla="*/ 1913 w 2793552"/>
                <a:gd name="connsiteY10" fmla="*/ 3735238 h 3735238"/>
                <a:gd name="connsiteX0" fmla="*/ 1913 w 2793552"/>
                <a:gd name="connsiteY0" fmla="*/ 3735238 h 3735238"/>
                <a:gd name="connsiteX1" fmla="*/ 1640932 w 2793552"/>
                <a:gd name="connsiteY1" fmla="*/ 3295291 h 3735238"/>
                <a:gd name="connsiteX2" fmla="*/ 2719234 w 2793552"/>
                <a:gd name="connsiteY2" fmla="*/ 3735238 h 3735238"/>
                <a:gd name="connsiteX3" fmla="*/ 2753740 w 2793552"/>
                <a:gd name="connsiteY3" fmla="*/ 1897812 h 3735238"/>
                <a:gd name="connsiteX4" fmla="*/ 2106757 w 2793552"/>
                <a:gd name="connsiteY4" fmla="*/ 741872 h 3735238"/>
                <a:gd name="connsiteX5" fmla="*/ 2719234 w 2793552"/>
                <a:gd name="connsiteY5" fmla="*/ 707366 h 3735238"/>
                <a:gd name="connsiteX6" fmla="*/ 1408019 w 2793552"/>
                <a:gd name="connsiteY6" fmla="*/ 0 h 3735238"/>
                <a:gd name="connsiteX7" fmla="*/ 1131974 w 2793552"/>
                <a:gd name="connsiteY7" fmla="*/ 948907 h 3735238"/>
                <a:gd name="connsiteX8" fmla="*/ 1632307 w 2793552"/>
                <a:gd name="connsiteY8" fmla="*/ 862641 h 3735238"/>
                <a:gd name="connsiteX9" fmla="*/ 1606426 w 2793552"/>
                <a:gd name="connsiteY9" fmla="*/ 1975449 h 3735238"/>
                <a:gd name="connsiteX10" fmla="*/ 1913 w 2793552"/>
                <a:gd name="connsiteY10" fmla="*/ 3735238 h 3735238"/>
                <a:gd name="connsiteX0" fmla="*/ 0 w 2791639"/>
                <a:gd name="connsiteY0" fmla="*/ 3735238 h 3735238"/>
                <a:gd name="connsiteX1" fmla="*/ 1639019 w 2791639"/>
                <a:gd name="connsiteY1" fmla="*/ 3295291 h 3735238"/>
                <a:gd name="connsiteX2" fmla="*/ 2717321 w 2791639"/>
                <a:gd name="connsiteY2" fmla="*/ 3735238 h 3735238"/>
                <a:gd name="connsiteX3" fmla="*/ 2751827 w 2791639"/>
                <a:gd name="connsiteY3" fmla="*/ 1897812 h 3735238"/>
                <a:gd name="connsiteX4" fmla="*/ 2104844 w 2791639"/>
                <a:gd name="connsiteY4" fmla="*/ 741872 h 3735238"/>
                <a:gd name="connsiteX5" fmla="*/ 2717321 w 2791639"/>
                <a:gd name="connsiteY5" fmla="*/ 707366 h 3735238"/>
                <a:gd name="connsiteX6" fmla="*/ 1406106 w 2791639"/>
                <a:gd name="connsiteY6" fmla="*/ 0 h 3735238"/>
                <a:gd name="connsiteX7" fmla="*/ 1130061 w 2791639"/>
                <a:gd name="connsiteY7" fmla="*/ 948907 h 3735238"/>
                <a:gd name="connsiteX8" fmla="*/ 1630394 w 2791639"/>
                <a:gd name="connsiteY8" fmla="*/ 862641 h 3735238"/>
                <a:gd name="connsiteX9" fmla="*/ 1604513 w 2791639"/>
                <a:gd name="connsiteY9" fmla="*/ 1975449 h 3735238"/>
                <a:gd name="connsiteX10" fmla="*/ 0 w 2791639"/>
                <a:gd name="connsiteY10" fmla="*/ 3735238 h 3735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91639" h="3735238">
                  <a:moveTo>
                    <a:pt x="0" y="3735238"/>
                  </a:moveTo>
                  <a:cubicBezTo>
                    <a:pt x="813759" y="3269412"/>
                    <a:pt x="1276709" y="3275162"/>
                    <a:pt x="1639019" y="3295291"/>
                  </a:cubicBezTo>
                  <a:cubicBezTo>
                    <a:pt x="2001329" y="3315420"/>
                    <a:pt x="2355012" y="3370053"/>
                    <a:pt x="2717321" y="3735238"/>
                  </a:cubicBezTo>
                  <a:cubicBezTo>
                    <a:pt x="2728823" y="3122763"/>
                    <a:pt x="2853906" y="2396706"/>
                    <a:pt x="2751827" y="1897812"/>
                  </a:cubicBezTo>
                  <a:cubicBezTo>
                    <a:pt x="2649748" y="1398918"/>
                    <a:pt x="2360761" y="1026544"/>
                    <a:pt x="2104844" y="741872"/>
                  </a:cubicBezTo>
                  <a:lnTo>
                    <a:pt x="2717321" y="707366"/>
                  </a:lnTo>
                  <a:lnTo>
                    <a:pt x="1406106" y="0"/>
                  </a:lnTo>
                  <a:lnTo>
                    <a:pt x="1130061" y="948907"/>
                  </a:lnTo>
                  <a:lnTo>
                    <a:pt x="1630394" y="862641"/>
                  </a:lnTo>
                  <a:cubicBezTo>
                    <a:pt x="1709469" y="1091240"/>
                    <a:pt x="1881996" y="1489494"/>
                    <a:pt x="1604513" y="1975449"/>
                  </a:cubicBezTo>
                  <a:cubicBezTo>
                    <a:pt x="1327030" y="2461404"/>
                    <a:pt x="586596" y="3233468"/>
                    <a:pt x="0" y="3735238"/>
                  </a:cubicBezTo>
                  <a:close/>
                </a:path>
              </a:pathLst>
            </a:custGeom>
            <a:gradFill>
              <a:gsLst>
                <a:gs pos="0">
                  <a:srgbClr val="FF9900"/>
                </a:gs>
                <a:gs pos="50000">
                  <a:srgbClr val="FF9900"/>
                </a:gs>
                <a:gs pos="100000">
                  <a:srgbClr val="F8F8F8"/>
                </a:gs>
              </a:gsLst>
              <a:lin ang="5400000" scaled="0"/>
            </a:gra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1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Arial" charset="0"/>
              </a:endParaRPr>
            </a:p>
          </p:txBody>
        </p:sp>
        <p:sp>
          <p:nvSpPr>
            <p:cNvPr id="135" name="TextBox 134"/>
            <p:cNvSpPr txBox="1"/>
            <p:nvPr/>
          </p:nvSpPr>
          <p:spPr>
            <a:xfrm rot="17344830">
              <a:off x="3424694" y="3918443"/>
              <a:ext cx="271741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effectLst>
                    <a:glow rad="101600">
                      <a:srgbClr val="FFCC66">
                        <a:alpha val="60000"/>
                      </a:srgbClr>
                    </a:glow>
                  </a:effectLst>
                  <a:latin typeface="Verdana" pitchFamily="34" charset="0"/>
                  <a:ea typeface="Verdana" pitchFamily="34" charset="0"/>
                  <a:cs typeface="Verdana" pitchFamily="34" charset="0"/>
                </a:rPr>
                <a:t>Goals Amplify Vision!</a:t>
              </a:r>
              <a:endParaRPr lang="en-US" sz="1600" dirty="0">
                <a:effectLst>
                  <a:glow rad="101600">
                    <a:srgbClr val="FFCC66">
                      <a:alpha val="60000"/>
                    </a:srgbClr>
                  </a:glow>
                </a:effectLst>
                <a:latin typeface="Verdana" pitchFamily="34" charset="0"/>
                <a:ea typeface="Verdana" pitchFamily="34" charset="0"/>
                <a:cs typeface="Verdana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45835761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7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31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5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39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3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47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563" y="231775"/>
            <a:ext cx="8961437" cy="480131"/>
          </a:xfrm>
        </p:spPr>
        <p:txBody>
          <a:bodyPr/>
          <a:lstStyle/>
          <a:p>
            <a:r>
              <a:rPr lang="en-US" dirty="0" smtClean="0"/>
              <a:t>Business Analysis</a:t>
            </a:r>
            <a:endParaRPr lang="en-US" dirty="0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76"/>
          <a:stretch/>
        </p:blipFill>
        <p:spPr bwMode="auto">
          <a:xfrm>
            <a:off x="837319" y="1257241"/>
            <a:ext cx="7178680" cy="52863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 bwMode="auto">
          <a:xfrm>
            <a:off x="4728308" y="3118337"/>
            <a:ext cx="2555630" cy="1617785"/>
          </a:xfrm>
          <a:prstGeom prst="rect">
            <a:avLst/>
          </a:prstGeom>
          <a:noFill/>
          <a:ln w="254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4728308" y="5310553"/>
            <a:ext cx="2555630" cy="1152770"/>
          </a:xfrm>
          <a:prstGeom prst="rect">
            <a:avLst/>
          </a:prstGeom>
          <a:noFill/>
          <a:ln w="254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230923" y="1208923"/>
            <a:ext cx="30027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Value Proposition…</a:t>
            </a:r>
            <a:endParaRPr lang="en-US" sz="2000" dirty="0">
              <a:solidFill>
                <a:srgbClr val="8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4728308" y="1899137"/>
            <a:ext cx="2555630" cy="677009"/>
          </a:xfrm>
          <a:prstGeom prst="rect">
            <a:avLst/>
          </a:prstGeom>
          <a:noFill/>
          <a:ln w="254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1231443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 Dependency</a:t>
            </a:r>
            <a:endParaRPr lang="en-US" dirty="0"/>
          </a:p>
        </p:txBody>
      </p:sp>
      <p:pic>
        <p:nvPicPr>
          <p:cNvPr id="3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521" y="1151200"/>
            <a:ext cx="7444032" cy="54606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 bwMode="auto">
          <a:xfrm>
            <a:off x="429847" y="2063469"/>
            <a:ext cx="3923322" cy="1281516"/>
          </a:xfrm>
          <a:prstGeom prst="rect">
            <a:avLst/>
          </a:prstGeom>
          <a:noFill/>
          <a:ln w="254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4501662" y="3147802"/>
            <a:ext cx="2094521" cy="1447644"/>
          </a:xfrm>
          <a:prstGeom prst="rect">
            <a:avLst/>
          </a:prstGeom>
          <a:noFill/>
          <a:ln w="254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2050167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563" y="231775"/>
            <a:ext cx="8961437" cy="757130"/>
          </a:xfrm>
        </p:spPr>
        <p:txBody>
          <a:bodyPr/>
          <a:lstStyle/>
          <a:p>
            <a:r>
              <a:rPr lang="en-US" dirty="0" smtClean="0"/>
              <a:t>Business Strategic </a:t>
            </a:r>
            <a:r>
              <a:rPr lang="en-US" dirty="0"/>
              <a:t>Viewpoints</a:t>
            </a:r>
            <a:br>
              <a:rPr lang="en-US" dirty="0"/>
            </a:br>
            <a:r>
              <a:rPr lang="en-US" sz="2000" dirty="0" smtClean="0"/>
              <a:t>(Capabilities </a:t>
            </a:r>
            <a:r>
              <a:rPr lang="en-US" sz="2000" dirty="0"/>
              <a:t>and </a:t>
            </a:r>
            <a:r>
              <a:rPr lang="en-US" sz="2000" dirty="0" smtClean="0"/>
              <a:t>Goals)</a:t>
            </a:r>
            <a:endParaRPr lang="en-US" dirty="0"/>
          </a:p>
        </p:txBody>
      </p:sp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9342" y="1127848"/>
            <a:ext cx="2672334" cy="20682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804" y="4011202"/>
            <a:ext cx="3156395" cy="26363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9463" y="4370753"/>
            <a:ext cx="3760470" cy="22482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76"/>
          <a:stretch/>
        </p:blipFill>
        <p:spPr bwMode="auto">
          <a:xfrm>
            <a:off x="5245196" y="960256"/>
            <a:ext cx="2994147" cy="2204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521" y="3256084"/>
            <a:ext cx="3588449" cy="26323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73" r="17308"/>
          <a:stretch/>
        </p:blipFill>
        <p:spPr bwMode="auto">
          <a:xfrm>
            <a:off x="5987652" y="3256084"/>
            <a:ext cx="2867281" cy="31123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3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1018" y="2600531"/>
            <a:ext cx="2924366" cy="35404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493" y="1127848"/>
            <a:ext cx="3992499" cy="26323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6" name="Group 15"/>
          <p:cNvGrpSpPr>
            <a:grpSpLocks noChangeAspect="1"/>
          </p:cNvGrpSpPr>
          <p:nvPr/>
        </p:nvGrpSpPr>
        <p:grpSpPr>
          <a:xfrm>
            <a:off x="3865175" y="2600531"/>
            <a:ext cx="3340418" cy="2540318"/>
            <a:chOff x="595313" y="784225"/>
            <a:chExt cx="7953375" cy="6048375"/>
          </a:xfrm>
        </p:grpSpPr>
        <p:pic>
          <p:nvPicPr>
            <p:cNvPr id="17" name="Picture 16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5313" y="784225"/>
              <a:ext cx="7953375" cy="604837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" name="Picture 4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66" r="3464" b="1649"/>
            <a:stretch>
              <a:fillRect/>
            </a:stretch>
          </p:blipFill>
          <p:spPr bwMode="auto">
            <a:xfrm>
              <a:off x="608683" y="1982788"/>
              <a:ext cx="5398417" cy="47767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765933938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563" y="231775"/>
            <a:ext cx="8961437" cy="757130"/>
          </a:xfrm>
        </p:spPr>
        <p:txBody>
          <a:bodyPr/>
          <a:lstStyle/>
          <a:p>
            <a:r>
              <a:rPr lang="en-US" dirty="0" smtClean="0"/>
              <a:t>Business Strategic </a:t>
            </a:r>
            <a:r>
              <a:rPr lang="en-US" dirty="0"/>
              <a:t>Viewpoints</a:t>
            </a:r>
            <a:br>
              <a:rPr lang="en-US" dirty="0"/>
            </a:br>
            <a:r>
              <a:rPr lang="en-US" sz="2000" dirty="0" smtClean="0"/>
              <a:t>(Capabilities </a:t>
            </a:r>
            <a:r>
              <a:rPr lang="en-US" sz="2000" dirty="0"/>
              <a:t>and </a:t>
            </a:r>
            <a:r>
              <a:rPr lang="en-US" sz="2000" dirty="0" smtClean="0"/>
              <a:t>Goals)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204493" y="960256"/>
            <a:ext cx="8650440" cy="5687276"/>
            <a:chOff x="204493" y="960256"/>
            <a:chExt cx="8650440" cy="5687276"/>
          </a:xfrm>
        </p:grpSpPr>
        <p:pic>
          <p:nvPicPr>
            <p:cNvPr id="3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9342" y="1127848"/>
              <a:ext cx="2672334" cy="206825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8804" y="4011202"/>
              <a:ext cx="3156395" cy="263633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29463" y="4370753"/>
              <a:ext cx="3760470" cy="224828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Picture 3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376"/>
            <a:stretch/>
          </p:blipFill>
          <p:spPr bwMode="auto">
            <a:xfrm>
              <a:off x="5245196" y="960256"/>
              <a:ext cx="2994147" cy="220487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Picture 5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8521" y="3256084"/>
              <a:ext cx="3588449" cy="263232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3"/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73" r="17308"/>
            <a:stretch/>
          </p:blipFill>
          <p:spPr bwMode="auto">
            <a:xfrm>
              <a:off x="5987652" y="3256084"/>
              <a:ext cx="2867281" cy="311238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" name="Picture 13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11018" y="2600531"/>
              <a:ext cx="2924366" cy="354044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" name="Picture 2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4493" y="1127848"/>
              <a:ext cx="3992499" cy="263232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6" name="Group 15"/>
            <p:cNvGrpSpPr>
              <a:grpSpLocks noChangeAspect="1"/>
            </p:cNvGrpSpPr>
            <p:nvPr/>
          </p:nvGrpSpPr>
          <p:grpSpPr>
            <a:xfrm>
              <a:off x="3865175" y="2600531"/>
              <a:ext cx="3340418" cy="2540318"/>
              <a:chOff x="595313" y="784225"/>
              <a:chExt cx="7953375" cy="6048375"/>
            </a:xfrm>
          </p:grpSpPr>
          <p:pic>
            <p:nvPicPr>
              <p:cNvPr id="17" name="Picture 16"/>
              <p:cNvPicPr>
                <a:picLocks noChangeAspect="1" noChangeArrowheads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5313" y="784225"/>
                <a:ext cx="7953375" cy="6048375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8" name="Picture 4"/>
              <p:cNvPicPr>
                <a:picLocks noChangeAspect="1" noChangeArrowheads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366" r="3464" b="1649"/>
              <a:stretch>
                <a:fillRect/>
              </a:stretch>
            </p:blipFill>
            <p:spPr bwMode="auto">
              <a:xfrm>
                <a:off x="608683" y="1982788"/>
                <a:ext cx="5398417" cy="477678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</p:grpSp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116" y="1010652"/>
            <a:ext cx="3790950" cy="51530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1" name="Group 20"/>
          <p:cNvGrpSpPr/>
          <p:nvPr/>
        </p:nvGrpSpPr>
        <p:grpSpPr>
          <a:xfrm>
            <a:off x="2286000" y="119575"/>
            <a:ext cx="5621058" cy="6344530"/>
            <a:chOff x="2286000" y="119575"/>
            <a:chExt cx="5621058" cy="6344530"/>
          </a:xfrm>
        </p:grpSpPr>
        <p:sp>
          <p:nvSpPr>
            <p:cNvPr id="22" name="Freeform 21"/>
            <p:cNvSpPr/>
            <p:nvPr/>
          </p:nvSpPr>
          <p:spPr bwMode="auto">
            <a:xfrm>
              <a:off x="2286000" y="119575"/>
              <a:ext cx="930031" cy="6344530"/>
            </a:xfrm>
            <a:custGeom>
              <a:avLst/>
              <a:gdLst>
                <a:gd name="connsiteX0" fmla="*/ 914400 w 930031"/>
                <a:gd name="connsiteY0" fmla="*/ 0 h 6344530"/>
                <a:gd name="connsiteX1" fmla="*/ 0 w 930031"/>
                <a:gd name="connsiteY1" fmla="*/ 2869810 h 6344530"/>
                <a:gd name="connsiteX2" fmla="*/ 0 w 930031"/>
                <a:gd name="connsiteY2" fmla="*/ 3453619 h 6344530"/>
                <a:gd name="connsiteX3" fmla="*/ 928468 w 930031"/>
                <a:gd name="connsiteY3" fmla="*/ 6344530 h 6344530"/>
                <a:gd name="connsiteX4" fmla="*/ 914400 w 930031"/>
                <a:gd name="connsiteY4" fmla="*/ 0 h 6344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0031" h="6344530">
                  <a:moveTo>
                    <a:pt x="914400" y="0"/>
                  </a:moveTo>
                  <a:lnTo>
                    <a:pt x="0" y="2869810"/>
                  </a:lnTo>
                  <a:lnTo>
                    <a:pt x="0" y="3453619"/>
                  </a:lnTo>
                  <a:lnTo>
                    <a:pt x="928468" y="6344530"/>
                  </a:lnTo>
                  <a:cubicBezTo>
                    <a:pt x="930813" y="4232031"/>
                    <a:pt x="933157" y="2119533"/>
                    <a:pt x="914400" y="0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tint val="66000"/>
                    <a:satMod val="160000"/>
                    <a:alpha val="44000"/>
                  </a:schemeClr>
                </a:gs>
                <a:gs pos="100000">
                  <a:schemeClr val="accent1">
                    <a:tint val="23500"/>
                    <a:satMod val="160000"/>
                    <a:alpha val="79000"/>
                  </a:schemeClr>
                </a:gs>
              </a:gsLst>
              <a:lin ang="5400000" scaled="0"/>
            </a:gra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1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Arial" charset="0"/>
              </a:endParaRPr>
            </a:p>
          </p:txBody>
        </p:sp>
        <p:pic>
          <p:nvPicPr>
            <p:cNvPr id="23" name="Picture 2"/>
            <p:cNvPicPr>
              <a:picLocks noChangeAspect="1" noChangeArrowheads="1"/>
            </p:cNvPicPr>
            <p:nvPr/>
          </p:nvPicPr>
          <p:blipFill rotWithShape="1"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3216440" y="128337"/>
              <a:ext cx="4690618" cy="632592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4" name="TextBox 23"/>
            <p:cNvSpPr txBox="1"/>
            <p:nvPr/>
          </p:nvSpPr>
          <p:spPr>
            <a:xfrm>
              <a:off x="6452531" y="2568207"/>
              <a:ext cx="135485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8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Business</a:t>
              </a:r>
              <a:br>
                <a:rPr lang="en-US" dirty="0" smtClean="0">
                  <a:solidFill>
                    <a:srgbClr val="8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</a:br>
              <a:r>
                <a:rPr lang="en-US" dirty="0" smtClean="0">
                  <a:solidFill>
                    <a:srgbClr val="8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Capabilities</a:t>
              </a:r>
              <a:endParaRPr lang="en-US" dirty="0"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4638630" y="2902634"/>
              <a:ext cx="16914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8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Business Goals</a:t>
              </a: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319588" y="492369"/>
            <a:ext cx="3070726" cy="4079721"/>
            <a:chOff x="319588" y="492369"/>
            <a:chExt cx="3070726" cy="4079721"/>
          </a:xfrm>
        </p:grpSpPr>
        <p:sp>
          <p:nvSpPr>
            <p:cNvPr id="27" name="Freeform 26"/>
            <p:cNvSpPr/>
            <p:nvPr/>
          </p:nvSpPr>
          <p:spPr bwMode="auto">
            <a:xfrm>
              <a:off x="2975317" y="492369"/>
              <a:ext cx="414997" cy="4079631"/>
            </a:xfrm>
            <a:custGeom>
              <a:avLst/>
              <a:gdLst>
                <a:gd name="connsiteX0" fmla="*/ 0 w 414997"/>
                <a:gd name="connsiteY0" fmla="*/ 0 h 4079631"/>
                <a:gd name="connsiteX1" fmla="*/ 414997 w 414997"/>
                <a:gd name="connsiteY1" fmla="*/ 696351 h 4079631"/>
                <a:gd name="connsiteX2" fmla="*/ 414997 w 414997"/>
                <a:gd name="connsiteY2" fmla="*/ 2039816 h 4079631"/>
                <a:gd name="connsiteX3" fmla="*/ 7034 w 414997"/>
                <a:gd name="connsiteY3" fmla="*/ 4079631 h 4079631"/>
                <a:gd name="connsiteX4" fmla="*/ 0 w 414997"/>
                <a:gd name="connsiteY4" fmla="*/ 0 h 4079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4997" h="4079631">
                  <a:moveTo>
                    <a:pt x="0" y="0"/>
                  </a:moveTo>
                  <a:lnTo>
                    <a:pt x="414997" y="696351"/>
                  </a:lnTo>
                  <a:lnTo>
                    <a:pt x="414997" y="2039816"/>
                  </a:lnTo>
                  <a:lnTo>
                    <a:pt x="7034" y="4079631"/>
                  </a:lnTo>
                  <a:cubicBezTo>
                    <a:pt x="9379" y="2724443"/>
                    <a:pt x="11723" y="1369256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tint val="66000"/>
                    <a:satMod val="160000"/>
                    <a:alpha val="44000"/>
                  </a:schemeClr>
                </a:gs>
                <a:gs pos="100000">
                  <a:schemeClr val="accent1">
                    <a:tint val="23500"/>
                    <a:satMod val="160000"/>
                    <a:alpha val="79000"/>
                  </a:schemeClr>
                </a:gs>
              </a:gsLst>
              <a:lin ang="5400000" scaled="0"/>
            </a:gra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pic>
          <p:nvPicPr>
            <p:cNvPr id="28" name="Picture 2"/>
            <p:cNvPicPr>
              <a:picLocks noChangeAspect="1" noChangeArrowheads="1"/>
            </p:cNvPicPr>
            <p:nvPr/>
          </p:nvPicPr>
          <p:blipFill rotWithShape="1"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319588" y="500170"/>
              <a:ext cx="2660868" cy="407192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804729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PresentationTemplate_White">
  <a:themeElements>
    <a:clrScheme name="Custom 1">
      <a:dk1>
        <a:srgbClr val="B2B2B2"/>
      </a:dk1>
      <a:lt1>
        <a:srgbClr val="FFFFFF"/>
      </a:lt1>
      <a:dk2>
        <a:srgbClr val="000000"/>
      </a:dk2>
      <a:lt2>
        <a:srgbClr val="000000"/>
      </a:lt2>
      <a:accent1>
        <a:srgbClr val="0099CC"/>
      </a:accent1>
      <a:accent2>
        <a:srgbClr val="736D94"/>
      </a:accent2>
      <a:accent3>
        <a:srgbClr val="AAAAAA"/>
      </a:accent3>
      <a:accent4>
        <a:srgbClr val="DADADA"/>
      </a:accent4>
      <a:accent5>
        <a:srgbClr val="AACAE2"/>
      </a:accent5>
      <a:accent6>
        <a:srgbClr val="686286"/>
      </a:accent6>
      <a:hlink>
        <a:srgbClr val="0000FF"/>
      </a:hlink>
      <a:folHlink>
        <a:srgbClr val="71879A"/>
      </a:folHlink>
    </a:clrScheme>
    <a:fontScheme name="PresentationTemplate_White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127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/>
      </a:spPr>
      <a:bodyPr vert="horz" wrap="none" lIns="91440" tIns="45720" rIns="91440" bIns="45720" numCol="1" rtlCol="0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400" b="1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38100" cap="flat" cmpd="sng" algn="ctr">
          <a:solidFill>
            <a:srgbClr val="33CCCC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1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PresentationTemplate_White 1">
        <a:dk1>
          <a:srgbClr val="CCCCFF"/>
        </a:dk1>
        <a:lt1>
          <a:srgbClr val="FFFFFF"/>
        </a:lt1>
        <a:dk2>
          <a:srgbClr val="000000"/>
        </a:dk2>
        <a:lt2>
          <a:srgbClr val="808080"/>
        </a:lt2>
        <a:accent1>
          <a:srgbClr val="7889FB"/>
        </a:accent1>
        <a:accent2>
          <a:srgbClr val="2DB6B3"/>
        </a:accent2>
        <a:accent3>
          <a:srgbClr val="AAAAAA"/>
        </a:accent3>
        <a:accent4>
          <a:srgbClr val="DADADA"/>
        </a:accent4>
        <a:accent5>
          <a:srgbClr val="BEC4FD"/>
        </a:accent5>
        <a:accent6>
          <a:srgbClr val="28A5A2"/>
        </a:accent6>
        <a:hlink>
          <a:srgbClr val="C0C0C0"/>
        </a:hlink>
        <a:folHlink>
          <a:srgbClr val="D18213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22243</TotalTime>
  <Words>797</Words>
  <Application>Microsoft Office PowerPoint</Application>
  <PresentationFormat>On-screen Show (4:3)</PresentationFormat>
  <Paragraphs>182</Paragraphs>
  <Slides>16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Verdana</vt:lpstr>
      <vt:lpstr>Wingdings</vt:lpstr>
      <vt:lpstr>Wingdings 3</vt:lpstr>
      <vt:lpstr>PresentationTemplate_White</vt:lpstr>
      <vt:lpstr>PowerPoint Presentation</vt:lpstr>
      <vt:lpstr>Problem Statement</vt:lpstr>
      <vt:lpstr>Managing Complexity</vt:lpstr>
      <vt:lpstr>Managing Complexity</vt:lpstr>
      <vt:lpstr>Identifying Common Opportunities</vt:lpstr>
      <vt:lpstr>Business Analysis</vt:lpstr>
      <vt:lpstr>Goal Dependency</vt:lpstr>
      <vt:lpstr>Business Strategic Viewpoints (Capabilities and Goals)</vt:lpstr>
      <vt:lpstr>Business Strategic Viewpoints (Capabilities and Goals)</vt:lpstr>
      <vt:lpstr>Aligning IT Services to Business Needs</vt:lpstr>
      <vt:lpstr>Goal Realization – EA Sequencing Plan</vt:lpstr>
      <vt:lpstr>EA Sequencing Plan</vt:lpstr>
      <vt:lpstr>Define the User Experience</vt:lpstr>
      <vt:lpstr>Develop IT Business Need Strategy</vt:lpstr>
      <vt:lpstr>PowerPoint Presentation</vt:lpstr>
      <vt:lpstr>Next Steps</vt:lpstr>
    </vt:vector>
  </TitlesOfParts>
  <Company>SI International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Object-Oriented System Engineering and Enterprise Architectures</dc:title>
  <dc:creator>Rob Byrd</dc:creator>
  <cp:lastModifiedBy>Brown, Aaron - EA</cp:lastModifiedBy>
  <cp:revision>1114</cp:revision>
  <cp:lastPrinted>2014-01-14T18:28:10Z</cp:lastPrinted>
  <dcterms:created xsi:type="dcterms:W3CDTF">2002-08-23T15:26:08Z</dcterms:created>
  <dcterms:modified xsi:type="dcterms:W3CDTF">2017-06-12T18:47:18Z</dcterms:modified>
</cp:coreProperties>
</file>